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M.A.S.t.E.R.ing</a:t>
            </a:r>
            <a:r>
              <a:rPr lang="en-US" dirty="0" smtClean="0"/>
              <a:t> the art of music integration in the language arts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1382"/>
            <a:ext cx="6400800" cy="14982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Dr. Tim Duggan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Northeastern Illinois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Duggan, T. J. (2003). </a:t>
            </a:r>
            <a:r>
              <a:rPr lang="en-US" i="1" dirty="0"/>
              <a:t>Uses of </a:t>
            </a:r>
            <a:r>
              <a:rPr lang="en-US" i="1" dirty="0" smtClean="0"/>
              <a:t>music </a:t>
            </a:r>
            <a:r>
              <a:rPr lang="en-US" i="1" dirty="0"/>
              <a:t>in the </a:t>
            </a:r>
            <a:r>
              <a:rPr lang="en-US" i="1" dirty="0" smtClean="0"/>
              <a:t>high </a:t>
            </a:r>
            <a:r>
              <a:rPr lang="en-US" i="1" dirty="0"/>
              <a:t>s</a:t>
            </a:r>
            <a:r>
              <a:rPr lang="en-US" i="1" dirty="0" smtClean="0"/>
              <a:t>chool </a:t>
            </a:r>
            <a:r>
              <a:rPr lang="en-US" i="1" dirty="0"/>
              <a:t>English</a:t>
            </a:r>
            <a:r>
              <a:rPr lang="en-US" i="1" dirty="0" smtClean="0"/>
              <a:t>/language </a:t>
            </a:r>
            <a:r>
              <a:rPr lang="en-US" i="1" dirty="0"/>
              <a:t>a</a:t>
            </a:r>
            <a:r>
              <a:rPr lang="en-US" i="1" dirty="0" smtClean="0"/>
              <a:t>rts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        class </a:t>
            </a:r>
            <a:r>
              <a:rPr lang="en-US" i="1" dirty="0"/>
              <a:t>in South Dakota: </a:t>
            </a:r>
            <a:r>
              <a:rPr lang="en-US" i="1" dirty="0" smtClean="0"/>
              <a:t>Teacher perceptions </a:t>
            </a:r>
            <a:r>
              <a:rPr lang="en-US" i="1" dirty="0"/>
              <a:t>and </a:t>
            </a:r>
            <a:r>
              <a:rPr lang="en-US" i="1" dirty="0" smtClean="0"/>
              <a:t>practices. </a:t>
            </a:r>
            <a:r>
              <a:rPr lang="en-US" dirty="0" smtClean="0"/>
              <a:t>Unpublished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Doctoral Dissertation.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Duggan, T. J. (2007). Ways of knowing: Exploring artistic </a:t>
            </a:r>
            <a:endParaRPr lang="en-US" dirty="0" smtClean="0"/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representations </a:t>
            </a:r>
            <a:r>
              <a:rPr lang="en-US" dirty="0"/>
              <a:t>of concepts. </a:t>
            </a:r>
            <a:r>
              <a:rPr lang="en-US" i="1" dirty="0"/>
              <a:t>Gifted Child Today 30 </a:t>
            </a:r>
            <a:r>
              <a:rPr lang="en-US" dirty="0"/>
              <a:t>(4)</a:t>
            </a:r>
            <a:r>
              <a:rPr lang="en-US" dirty="0" smtClean="0"/>
              <a:t>, 56</a:t>
            </a:r>
            <a:r>
              <a:rPr lang="en-US" dirty="0"/>
              <a:t>-63.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-4572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8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5899"/>
            <a:ext cx="6400800" cy="102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Sonnet </a:t>
            </a:r>
            <a:r>
              <a:rPr lang="en-US" sz="2400" b="1" dirty="0" smtClean="0"/>
              <a:t>18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1800" dirty="0" smtClean="0"/>
              <a:t>William Shakespeare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220" y="2211683"/>
            <a:ext cx="5665497" cy="3510154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 smtClean="0"/>
              <a:t>Shall </a:t>
            </a:r>
            <a:r>
              <a:rPr lang="en-US" sz="1700" dirty="0"/>
              <a:t>I compare thee to a summer's day?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Thou art more lovely and more temperate</a:t>
            </a:r>
            <a:r>
              <a:rPr lang="en-US" sz="1700" dirty="0" smtClean="0"/>
              <a:t>: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Rough winds do shake the darling buds of May</a:t>
            </a:r>
            <a:r>
              <a:rPr lang="en-US" sz="1700" dirty="0" smtClean="0"/>
              <a:t>,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And summer's lease hath all too short a date: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Sometime too hot the eye of heaven shines</a:t>
            </a:r>
            <a:r>
              <a:rPr lang="en-US" sz="1700" dirty="0" smtClean="0"/>
              <a:t>,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And often is his gold complexion </a:t>
            </a:r>
            <a:r>
              <a:rPr lang="en-US" sz="1700" dirty="0" err="1"/>
              <a:t>dimm'd</a:t>
            </a:r>
            <a:r>
              <a:rPr lang="en-US" sz="1700" dirty="0"/>
              <a:t>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And every fair from fair sometime declines</a:t>
            </a:r>
            <a:r>
              <a:rPr lang="en-US" sz="1700" dirty="0" smtClean="0"/>
              <a:t>,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By chance or nature's changing course </a:t>
            </a:r>
            <a:r>
              <a:rPr lang="en-US" sz="1700" dirty="0" err="1"/>
              <a:t>untrimm'd</a:t>
            </a:r>
            <a:r>
              <a:rPr lang="en-US" sz="1700" dirty="0" smtClean="0"/>
              <a:t>;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But thy eternal summer shall not </a:t>
            </a:r>
            <a:r>
              <a:rPr lang="en-US" sz="1700" dirty="0" smtClean="0"/>
              <a:t>fade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Nor lose possession of </a:t>
            </a:r>
            <a:r>
              <a:rPr lang="en-US" sz="1700" dirty="0" smtClean="0"/>
              <a:t>that fair </a:t>
            </a:r>
            <a:r>
              <a:rPr lang="en-US" sz="1700" dirty="0"/>
              <a:t>thou </a:t>
            </a:r>
            <a:r>
              <a:rPr lang="en-US" sz="1700" dirty="0" err="1"/>
              <a:t>owest</a:t>
            </a:r>
            <a:r>
              <a:rPr lang="en-US" sz="1700" dirty="0" smtClean="0"/>
              <a:t>;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Nor shall Death brag thou </a:t>
            </a:r>
            <a:r>
              <a:rPr lang="en-US" sz="1700" dirty="0" err="1"/>
              <a:t>wander'st</a:t>
            </a:r>
            <a:r>
              <a:rPr lang="en-US" sz="1700" dirty="0"/>
              <a:t> in his shade</a:t>
            </a:r>
            <a:r>
              <a:rPr lang="en-US" sz="1700" dirty="0" smtClean="0"/>
              <a:t>,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When in eternal lines to time thou </a:t>
            </a:r>
            <a:r>
              <a:rPr lang="en-US" sz="1700" dirty="0" err="1"/>
              <a:t>growest</a:t>
            </a:r>
            <a:r>
              <a:rPr lang="en-US" sz="1700" dirty="0"/>
              <a:t>: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So long as men can breathe or eyes can see</a:t>
            </a:r>
            <a:r>
              <a:rPr lang="en-US" sz="1700" dirty="0" smtClean="0"/>
              <a:t>,</a:t>
            </a:r>
            <a:endParaRPr lang="en-US" sz="17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/>
              <a:t>So long lives this and this gives life to thee.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3211"/>
            <a:ext cx="6400800" cy="927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Opening thoughts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67" y="2184400"/>
            <a:ext cx="7349450" cy="396550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2900" dirty="0" smtClean="0"/>
              <a:t>Music in learning spans centuries and cultures worldwide.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Majority of music integration casts students as listeners rather than as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900" dirty="0" smtClean="0"/>
              <a:t>     performers and composers (Duggan, 2003).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Music is part of a “larger picture” of artistic responses to life and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900" dirty="0"/>
              <a:t> </a:t>
            </a:r>
            <a:r>
              <a:rPr lang="en-US" sz="2900" dirty="0" smtClean="0"/>
              <a:t>    literature.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Music integration teaches language arts and music.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As students progress through school, fewer participate in music.</a:t>
            </a:r>
          </a:p>
          <a:p>
            <a:pPr>
              <a:spcBef>
                <a:spcPts val="0"/>
              </a:spcBef>
            </a:pPr>
            <a:r>
              <a:rPr lang="en-US" sz="2900" dirty="0" smtClean="0"/>
              <a:t>Students can do the creative work of music integration.</a:t>
            </a:r>
          </a:p>
          <a:p>
            <a:pPr>
              <a:spcBef>
                <a:spcPts val="0"/>
              </a:spcBef>
            </a:pPr>
            <a:endParaRPr lang="en-US" sz="2900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M.A.S.T.E.R.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25" y="2126069"/>
            <a:ext cx="6925096" cy="33603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Strategies for incorporating music actively:</a:t>
            </a:r>
          </a:p>
          <a:p>
            <a:pPr lvl="1"/>
            <a:r>
              <a:rPr lang="en-US" sz="2200" b="1" dirty="0" smtClean="0"/>
              <a:t>M</a:t>
            </a:r>
            <a:r>
              <a:rPr lang="en-US" sz="2200" dirty="0" smtClean="0"/>
              <a:t>nemonics: songs for remembering</a:t>
            </a:r>
          </a:p>
          <a:p>
            <a:pPr lvl="1"/>
            <a:r>
              <a:rPr lang="en-US" sz="2400" b="1" dirty="0" smtClean="0"/>
              <a:t>A</a:t>
            </a:r>
            <a:r>
              <a:rPr lang="en-US" sz="2200" dirty="0" smtClean="0"/>
              <a:t>daptations: new versions of stories</a:t>
            </a:r>
          </a:p>
          <a:p>
            <a:pPr lvl="1"/>
            <a:r>
              <a:rPr lang="en-US" sz="2400" b="1" dirty="0" smtClean="0"/>
              <a:t>S</a:t>
            </a:r>
            <a:r>
              <a:rPr lang="en-US" sz="2200" dirty="0" smtClean="0"/>
              <a:t>ettings: text set to music</a:t>
            </a:r>
          </a:p>
          <a:p>
            <a:pPr lvl="1"/>
            <a:r>
              <a:rPr lang="en-US" sz="2400" b="1" dirty="0" smtClean="0"/>
              <a:t>T</a:t>
            </a:r>
            <a:r>
              <a:rPr lang="en-US" sz="2200" dirty="0" smtClean="0"/>
              <a:t>hemes: musical signatures for characters or events</a:t>
            </a:r>
          </a:p>
          <a:p>
            <a:pPr lvl="1"/>
            <a:r>
              <a:rPr lang="en-US" sz="2400" b="1" dirty="0" smtClean="0"/>
              <a:t>E</a:t>
            </a:r>
            <a:r>
              <a:rPr lang="en-US" sz="2200" dirty="0" smtClean="0"/>
              <a:t>xtensions/Explorations: original songs</a:t>
            </a:r>
          </a:p>
          <a:p>
            <a:pPr lvl="1"/>
            <a:r>
              <a:rPr lang="en-US" sz="2400" b="1" dirty="0" smtClean="0"/>
              <a:t>R</a:t>
            </a:r>
            <a:r>
              <a:rPr lang="en-US" sz="2200" dirty="0" smtClean="0"/>
              <a:t>ecital: performance of 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515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599" y="2168875"/>
            <a:ext cx="7406533" cy="40523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/>
              <a:t>“My Name” by Sandra </a:t>
            </a:r>
            <a:r>
              <a:rPr lang="en-US" sz="2400" dirty="0" smtClean="0"/>
              <a:t>Cisneros</a:t>
            </a:r>
          </a:p>
          <a:p>
            <a:pPr lvl="1"/>
            <a:r>
              <a:rPr lang="en-US" sz="2200" dirty="0" smtClean="0"/>
              <a:t>Group 1: Make a </a:t>
            </a:r>
            <a:r>
              <a:rPr lang="en-US" sz="2200" b="1" dirty="0" err="1" smtClean="0"/>
              <a:t>mnenonic</a:t>
            </a:r>
            <a:r>
              <a:rPr lang="en-US" sz="2200" dirty="0" smtClean="0"/>
              <a:t> song for keywords in the text.</a:t>
            </a:r>
          </a:p>
          <a:p>
            <a:pPr lvl="1"/>
            <a:r>
              <a:rPr lang="en-US" sz="2200" dirty="0" smtClean="0"/>
              <a:t>Group 2: Write a musical </a:t>
            </a:r>
            <a:r>
              <a:rPr lang="en-US" sz="2200" b="1" dirty="0" smtClean="0"/>
              <a:t>adaptation</a:t>
            </a:r>
            <a:r>
              <a:rPr lang="en-US" sz="2200" dirty="0" smtClean="0"/>
              <a:t> of the story of the 	grandmother.</a:t>
            </a:r>
          </a:p>
          <a:p>
            <a:pPr lvl="1"/>
            <a:r>
              <a:rPr lang="en-US" sz="2200" dirty="0" smtClean="0"/>
              <a:t>Group 3: Pick one section of the text and </a:t>
            </a:r>
            <a:r>
              <a:rPr lang="en-US" sz="2200" b="1" dirty="0" smtClean="0"/>
              <a:t>set</a:t>
            </a:r>
            <a:r>
              <a:rPr lang="en-US" sz="2200" dirty="0" smtClean="0"/>
              <a:t> it to music. </a:t>
            </a:r>
            <a:endParaRPr lang="en-US" sz="2200" dirty="0"/>
          </a:p>
          <a:p>
            <a:pPr lvl="1"/>
            <a:r>
              <a:rPr lang="en-US" sz="2200" dirty="0" smtClean="0"/>
              <a:t>Group 4: Compose musical </a:t>
            </a:r>
            <a:r>
              <a:rPr lang="en-US" sz="2200" b="1" dirty="0" smtClean="0"/>
              <a:t>themes</a:t>
            </a:r>
            <a:r>
              <a:rPr lang="en-US" sz="2200" dirty="0" smtClean="0"/>
              <a:t> for the characters.</a:t>
            </a:r>
          </a:p>
          <a:p>
            <a:pPr lvl="1"/>
            <a:r>
              <a:rPr lang="en-US" sz="2200" dirty="0" smtClean="0"/>
              <a:t>Group 5: Pick a moment or sentiment in the vignette and write an original song </a:t>
            </a:r>
            <a:r>
              <a:rPr lang="en-US" sz="2200" b="1" dirty="0" smtClean="0"/>
              <a:t>extending</a:t>
            </a:r>
            <a:r>
              <a:rPr lang="en-US" sz="2200" dirty="0" smtClean="0"/>
              <a:t> from it.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5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99" y="2438400"/>
            <a:ext cx="6807159" cy="336973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Cooperate with group members.</a:t>
            </a:r>
          </a:p>
          <a:p>
            <a:r>
              <a:rPr lang="en-US" sz="2000" dirty="0" smtClean="0"/>
              <a:t>Use voices, instruments, bodies, and/or computer instruments. (such as </a:t>
            </a:r>
            <a:r>
              <a:rPr lang="en-US" sz="2000" dirty="0" err="1" smtClean="0"/>
              <a:t>GarageBand</a:t>
            </a:r>
            <a:r>
              <a:rPr lang="en-US" sz="2000" dirty="0" smtClean="0"/>
              <a:t> keyboards or Mini-</a:t>
            </a:r>
            <a:r>
              <a:rPr lang="en-US" sz="2000" dirty="0" err="1" smtClean="0"/>
              <a:t>moogs</a:t>
            </a:r>
            <a:r>
              <a:rPr lang="en-US" sz="2000" dirty="0" smtClean="0"/>
              <a:t> for </a:t>
            </a:r>
            <a:r>
              <a:rPr lang="en-US" sz="2000" dirty="0" err="1" smtClean="0"/>
              <a:t>iPad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Generate text/music/etc. without too much concern for editing.</a:t>
            </a:r>
          </a:p>
          <a:p>
            <a:r>
              <a:rPr lang="en-US" sz="2000" dirty="0" smtClean="0"/>
              <a:t>Think in terms of verses and choruses</a:t>
            </a:r>
          </a:p>
          <a:p>
            <a:r>
              <a:rPr lang="en-US" sz="2000" dirty="0" smtClean="0"/>
              <a:t>Edit </a:t>
            </a:r>
            <a:r>
              <a:rPr lang="en-US" sz="2000" dirty="0" smtClean="0"/>
              <a:t>as time allows.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18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Recital!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Please share the work of your 	groups!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389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Talk about your process.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What have you learned by engaging in musical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responses to the story?</a:t>
            </a:r>
          </a:p>
          <a:p>
            <a:r>
              <a:rPr lang="en-US" sz="2400" dirty="0" smtClean="0"/>
              <a:t>How might you use this in your classroom?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76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Parting Thoughts on </a:t>
            </a:r>
            <a:r>
              <a:rPr lang="en-US" sz="2400" dirty="0" err="1" smtClean="0"/>
              <a:t>m.A.S.T.E.R</a:t>
            </a:r>
            <a:r>
              <a:rPr lang="en-US" sz="2400" dirty="0" smtClean="0"/>
              <a:t>. music integration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40339"/>
            <a:ext cx="6400800" cy="3695650"/>
          </a:xfrm>
        </p:spPr>
        <p:txBody>
          <a:bodyPr>
            <a:norm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rings more students into classroom thought production.</a:t>
            </a:r>
          </a:p>
          <a:p>
            <a:r>
              <a:rPr lang="en-US" sz="2000" dirty="0" smtClean="0"/>
              <a:t>Creates space for advanced students to develop talent.</a:t>
            </a:r>
          </a:p>
          <a:p>
            <a:r>
              <a:rPr lang="en-US" sz="2000" dirty="0" smtClean="0"/>
              <a:t>Opens new possibilities for technology integration.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Provides complementary writing opportunities (artist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   statements, essays, etc.).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Expands perspective leading to integration of other arts in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process (Duggan, 2007).</a:t>
            </a:r>
          </a:p>
          <a:p>
            <a:r>
              <a:rPr lang="en-US" sz="2000" dirty="0" smtClean="0"/>
              <a:t>Helps students develop artistic identity.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462</TotalTime>
  <Words>538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M.A.S.t.E.R.ing the art of music integration in the language arts classroom</vt:lpstr>
      <vt:lpstr>  Sonnet 18  William Shakespeare </vt:lpstr>
      <vt:lpstr>Opening thoughts</vt:lpstr>
      <vt:lpstr>M.A.S.T.E.R.</vt:lpstr>
      <vt:lpstr>Group Tasks:</vt:lpstr>
      <vt:lpstr>Methods</vt:lpstr>
      <vt:lpstr>Recital!</vt:lpstr>
      <vt:lpstr>Debrief</vt:lpstr>
      <vt:lpstr>Parting Thoughts on m.A.S.T.E.R. music integration</vt:lpstr>
      <vt:lpstr>References</vt:lpstr>
    </vt:vector>
  </TitlesOfParts>
  <Company>Northeastern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M.A.S.t.E.R.ing the art of music integration in the language arts classroom</dc:title>
  <dc:creator>Timothy Duggan</dc:creator>
  <cp:lastModifiedBy>Timothy Duggan</cp:lastModifiedBy>
  <cp:revision>18</cp:revision>
  <dcterms:created xsi:type="dcterms:W3CDTF">2013-11-25T00:18:42Z</dcterms:created>
  <dcterms:modified xsi:type="dcterms:W3CDTF">2013-11-25T18:54:43Z</dcterms:modified>
</cp:coreProperties>
</file>