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880096-3CCA-42BF-B704-E4A7D55C58B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psofworld.com/usa/thematic-maps/usa-population-ma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fh.org/docs/fs-Migrant%20Demographic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Geography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are where we live.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8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Population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US Population 2013—316,128,839 million</a:t>
            </a:r>
            <a:endParaRPr lang="en-US" sz="2600" dirty="0"/>
          </a:p>
          <a:p>
            <a:r>
              <a:rPr lang="en-US" sz="2600" dirty="0" smtClean="0"/>
              <a:t>Arkansas 2013– 2,959,373</a:t>
            </a:r>
          </a:p>
          <a:p>
            <a:r>
              <a:rPr lang="en-US" sz="2600" dirty="0" smtClean="0"/>
              <a:t>Race (2012)</a:t>
            </a:r>
          </a:p>
          <a:p>
            <a:pPr lvl="1"/>
            <a:r>
              <a:rPr lang="en-US" sz="2600" dirty="0" smtClean="0"/>
              <a:t>White—80.0%</a:t>
            </a:r>
          </a:p>
          <a:p>
            <a:pPr lvl="1"/>
            <a:r>
              <a:rPr lang="en-US" sz="2600" dirty="0" smtClean="0"/>
              <a:t>Black or African-American—15.6%</a:t>
            </a:r>
          </a:p>
          <a:p>
            <a:pPr lvl="1"/>
            <a:r>
              <a:rPr lang="en-US" sz="2600" dirty="0" smtClean="0"/>
              <a:t>American Indian/Alaska Native—0.9%</a:t>
            </a:r>
          </a:p>
          <a:p>
            <a:pPr lvl="1"/>
            <a:r>
              <a:rPr lang="en-US" sz="2600" dirty="0" smtClean="0"/>
              <a:t>Asian—1.4%</a:t>
            </a:r>
          </a:p>
          <a:p>
            <a:pPr lvl="1"/>
            <a:r>
              <a:rPr lang="en-US" sz="2600" dirty="0" smtClean="0"/>
              <a:t>Hispanic or Latino—6.8%</a:t>
            </a:r>
          </a:p>
          <a:p>
            <a:pPr lvl="1"/>
            <a:r>
              <a:rPr lang="en-US" sz="2600" dirty="0" smtClean="0"/>
              <a:t>Two or more races—1.8%</a:t>
            </a:r>
          </a:p>
          <a:p>
            <a:pPr marL="365760" lvl="1" indent="0">
              <a:buNone/>
            </a:pPr>
            <a:endParaRPr lang="en-US" dirty="0" smtClean="0">
              <a:hlinkClick r:id="rId2"/>
            </a:endParaRPr>
          </a:p>
          <a:p>
            <a:pPr marL="365760" lvl="1" indent="0">
              <a:buNone/>
            </a:pPr>
            <a:endParaRPr lang="en-US" dirty="0" smtClean="0">
              <a:hlinkClick r:id="rId2"/>
            </a:endParaRPr>
          </a:p>
          <a:p>
            <a:pPr marL="68580" indent="0">
              <a:buNone/>
            </a:pPr>
            <a:r>
              <a:rPr lang="en-US" sz="2100" dirty="0">
                <a:hlinkClick r:id="rId2"/>
              </a:rPr>
              <a:t>http://quickfacts.census.gov/qfd/states/05000.html</a:t>
            </a:r>
          </a:p>
          <a:p>
            <a:pPr marL="68580" indent="0">
              <a:buNone/>
            </a:pPr>
            <a:endParaRPr lang="en-US" sz="2100" dirty="0" smtClean="0">
              <a:hlinkClick r:id="rId2"/>
            </a:endParaRPr>
          </a:p>
          <a:p>
            <a:pPr marL="68580" indent="0">
              <a:buNone/>
            </a:pPr>
            <a:r>
              <a:rPr lang="en-US" sz="2100" dirty="0" smtClean="0">
                <a:hlinkClick r:id="rId2"/>
              </a:rPr>
              <a:t>http</a:t>
            </a:r>
            <a:r>
              <a:rPr lang="en-US" sz="2100" dirty="0">
                <a:hlinkClick r:id="rId2"/>
              </a:rPr>
              <a:t>://</a:t>
            </a:r>
            <a:r>
              <a:rPr lang="en-US" sz="2100" dirty="0" smtClean="0">
                <a:hlinkClick r:id="rId2"/>
              </a:rPr>
              <a:t>www.mapsofworld.com/usa/thematic-maps/usa-population-map.html</a:t>
            </a:r>
            <a:endParaRPr lang="en-US" sz="2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8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024744" cy="762000"/>
          </a:xfrm>
        </p:spPr>
        <p:txBody>
          <a:bodyPr/>
          <a:lstStyle/>
          <a:p>
            <a:r>
              <a:rPr lang="en-US" b="1" dirty="0"/>
              <a:t>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Washington County 2012</a:t>
            </a:r>
          </a:p>
          <a:p>
            <a:pPr lvl="1"/>
            <a:r>
              <a:rPr lang="en-US" sz="2800" dirty="0" smtClean="0"/>
              <a:t>Population—211,411</a:t>
            </a:r>
          </a:p>
          <a:p>
            <a:r>
              <a:rPr lang="en-US" sz="2800" dirty="0"/>
              <a:t>Race </a:t>
            </a:r>
            <a:r>
              <a:rPr lang="en-US" sz="2800" dirty="0" smtClean="0"/>
              <a:t>2012</a:t>
            </a:r>
            <a:endParaRPr lang="en-US" sz="2800" dirty="0"/>
          </a:p>
          <a:p>
            <a:pPr lvl="1"/>
            <a:r>
              <a:rPr lang="en-US" sz="2800" dirty="0" smtClean="0"/>
              <a:t>White—88.2%</a:t>
            </a:r>
            <a:endParaRPr lang="en-US" sz="2800" dirty="0"/>
          </a:p>
          <a:p>
            <a:pPr lvl="1"/>
            <a:r>
              <a:rPr lang="en-US" sz="2800" dirty="0"/>
              <a:t>Black or </a:t>
            </a:r>
            <a:r>
              <a:rPr lang="en-US" sz="2800" dirty="0" smtClean="0"/>
              <a:t>African-American—3.2%</a:t>
            </a:r>
            <a:endParaRPr lang="en-US" sz="2800" dirty="0"/>
          </a:p>
          <a:p>
            <a:pPr lvl="1"/>
            <a:r>
              <a:rPr lang="en-US" sz="2800" dirty="0"/>
              <a:t>American Indian/Alaska </a:t>
            </a:r>
            <a:r>
              <a:rPr lang="en-US" sz="2800" dirty="0" smtClean="0"/>
              <a:t>Native—1.4%</a:t>
            </a:r>
            <a:endParaRPr lang="en-US" sz="2800" dirty="0"/>
          </a:p>
          <a:p>
            <a:pPr lvl="1"/>
            <a:r>
              <a:rPr lang="en-US" sz="2800" dirty="0" smtClean="0"/>
              <a:t>Asian—2.4</a:t>
            </a:r>
            <a:r>
              <a:rPr lang="en-US" sz="2800" dirty="0"/>
              <a:t>%</a:t>
            </a:r>
          </a:p>
          <a:p>
            <a:pPr lvl="1"/>
            <a:r>
              <a:rPr lang="en-US" sz="2800" dirty="0"/>
              <a:t>Hispanic or </a:t>
            </a:r>
            <a:r>
              <a:rPr lang="en-US" sz="2800" dirty="0" smtClean="0"/>
              <a:t>Latino—16.1%</a:t>
            </a:r>
            <a:endParaRPr lang="en-US" sz="2800" dirty="0"/>
          </a:p>
          <a:p>
            <a:pPr lvl="1"/>
            <a:r>
              <a:rPr lang="en-US" sz="2800" dirty="0"/>
              <a:t>Two or more </a:t>
            </a:r>
            <a:r>
              <a:rPr lang="en-US" sz="2800" dirty="0" smtClean="0"/>
              <a:t>races—2.5%</a:t>
            </a:r>
          </a:p>
          <a:p>
            <a:pPr lvl="1"/>
            <a:r>
              <a:rPr lang="en-US" sz="2800" dirty="0" smtClean="0"/>
              <a:t>Land in square miles—941.97</a:t>
            </a:r>
          </a:p>
          <a:p>
            <a:pPr lvl="1"/>
            <a:r>
              <a:rPr lang="en-US" sz="2800" dirty="0" smtClean="0"/>
              <a:t>Persons per </a:t>
            </a:r>
            <a:r>
              <a:rPr lang="en-US" sz="2800" dirty="0" err="1" smtClean="0"/>
              <a:t>sq</a:t>
            </a:r>
            <a:r>
              <a:rPr lang="en-US" sz="2800" dirty="0" smtClean="0"/>
              <a:t> mi—215.6</a:t>
            </a:r>
            <a:endParaRPr lang="en-US" sz="2800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36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914400"/>
          </a:xfrm>
        </p:spPr>
        <p:txBody>
          <a:bodyPr>
            <a:normAutofit/>
          </a:bodyPr>
          <a:lstStyle/>
          <a:p>
            <a:r>
              <a:rPr lang="en-US" b="1" dirty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Mississippi County</a:t>
            </a:r>
          </a:p>
          <a:p>
            <a:pPr lvl="1"/>
            <a:r>
              <a:rPr lang="en-US" sz="2400" dirty="0" smtClean="0"/>
              <a:t>Population 2012</a:t>
            </a:r>
          </a:p>
          <a:p>
            <a:pPr lvl="1"/>
            <a:r>
              <a:rPr lang="en-US" sz="2400" dirty="0" smtClean="0"/>
              <a:t>Race 2012</a:t>
            </a:r>
          </a:p>
          <a:p>
            <a:pPr lvl="2"/>
            <a:r>
              <a:rPr lang="en-US" sz="2400" dirty="0" smtClean="0"/>
              <a:t>White—63.3%</a:t>
            </a:r>
            <a:endParaRPr lang="en-US" sz="2400" dirty="0"/>
          </a:p>
          <a:p>
            <a:pPr lvl="2"/>
            <a:r>
              <a:rPr lang="en-US" sz="2400" dirty="0" smtClean="0"/>
              <a:t>Black or African American—34.4%</a:t>
            </a:r>
          </a:p>
          <a:p>
            <a:pPr lvl="2"/>
            <a:r>
              <a:rPr lang="en-US" sz="2400" dirty="0" smtClean="0"/>
              <a:t>American Indian/AN—0.4%</a:t>
            </a:r>
          </a:p>
          <a:p>
            <a:pPr lvl="2"/>
            <a:r>
              <a:rPr lang="en-US" sz="2400" dirty="0" smtClean="0"/>
              <a:t>Asian—0.6%</a:t>
            </a:r>
          </a:p>
          <a:p>
            <a:pPr lvl="2"/>
            <a:r>
              <a:rPr lang="en-US" sz="2400" dirty="0" smtClean="0"/>
              <a:t>Hispanic or Latino—3.8%</a:t>
            </a:r>
          </a:p>
          <a:p>
            <a:pPr lvl="2"/>
            <a:r>
              <a:rPr lang="en-US" sz="2400" dirty="0" smtClean="0"/>
              <a:t>Two or more races—1.3%</a:t>
            </a:r>
          </a:p>
          <a:p>
            <a:pPr lvl="2"/>
            <a:r>
              <a:rPr lang="en-US" sz="2400" dirty="0" smtClean="0"/>
              <a:t>Land in Square Miles—900.57</a:t>
            </a:r>
          </a:p>
          <a:p>
            <a:pPr lvl="2"/>
            <a:r>
              <a:rPr lang="en-US" sz="2400" dirty="0" smtClean="0"/>
              <a:t>Persons per </a:t>
            </a:r>
            <a:r>
              <a:rPr lang="en-US" sz="2400" dirty="0" err="1" smtClean="0"/>
              <a:t>sq</a:t>
            </a:r>
            <a:r>
              <a:rPr lang="en-US" sz="2400" dirty="0" smtClean="0"/>
              <a:t> mi—51.6</a:t>
            </a:r>
          </a:p>
        </p:txBody>
      </p:sp>
    </p:spTree>
    <p:extLst>
      <p:ext uri="{BB962C8B-B14F-4D97-AF65-F5344CB8AC3E}">
        <p14:creationId xmlns:p14="http://schemas.microsoft.com/office/powerpoint/2010/main" val="107734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Geographical Areas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South</a:t>
            </a:r>
          </a:p>
          <a:p>
            <a:r>
              <a:rPr lang="en-US" dirty="0" smtClean="0"/>
              <a:t>Appalachia</a:t>
            </a:r>
          </a:p>
          <a:p>
            <a:r>
              <a:rPr lang="en-US" dirty="0" smtClean="0"/>
              <a:t>New England and Mid-Atlantic</a:t>
            </a:r>
          </a:p>
          <a:p>
            <a:r>
              <a:rPr lang="en-US" dirty="0" smtClean="0"/>
              <a:t>The Great Plains and Midwest</a:t>
            </a:r>
          </a:p>
          <a:p>
            <a:r>
              <a:rPr lang="en-US" dirty="0" smtClean="0"/>
              <a:t>The Southwest</a:t>
            </a:r>
          </a:p>
          <a:p>
            <a:r>
              <a:rPr lang="en-US" dirty="0" smtClean="0"/>
              <a:t>The 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7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Rural, Urban, Suburban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58679"/>
              </p:ext>
            </p:extLst>
          </p:nvPr>
        </p:nvGraphicFramePr>
        <p:xfrm>
          <a:off x="761998" y="1522732"/>
          <a:ext cx="7543804" cy="4970102"/>
        </p:xfrm>
        <a:graphic>
          <a:graphicData uri="http://schemas.openxmlformats.org/drawingml/2006/table">
            <a:tbl>
              <a:tblPr/>
              <a:tblGrid>
                <a:gridCol w="1885951"/>
                <a:gridCol w="1885951"/>
                <a:gridCol w="1885951"/>
                <a:gridCol w="1885951"/>
              </a:tblGrid>
              <a:tr h="361431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Geographic Division: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# of Areas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Percent of U.S. Total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4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U.S.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285,230,516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100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Population living in Urban Areas </a:t>
                      </a:r>
                      <a:r>
                        <a:rPr lang="en-US" sz="1400" baseline="30000" dirty="0"/>
                        <a:t>2</a:t>
                      </a:r>
                      <a:endParaRPr lang="en-US" sz="1400" dirty="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3,629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225,956,060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79.219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Population living in Rural Areas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59,274,456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20.781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43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Urban </a:t>
                      </a:r>
                      <a:r>
                        <a:rPr lang="en-US" sz="1400" b="1" dirty="0" smtClean="0"/>
                        <a:t>Area</a:t>
                      </a:r>
                    </a:p>
                    <a:p>
                      <a:pPr algn="l"/>
                      <a:r>
                        <a:rPr lang="en-US" sz="1400" b="1" dirty="0" smtClean="0"/>
                        <a:t>Categories</a:t>
                      </a:r>
                      <a:r>
                        <a:rPr lang="en-US" sz="1400" b="1" dirty="0"/>
                        <a:t>:</a:t>
                      </a:r>
                      <a:endParaRPr lang="en-US" sz="1400" dirty="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2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 Urbanized Areas over 200,000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153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166,215,889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58.274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2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 Urbanized Areas 50,000 - 199,999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310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29,584,626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10.372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2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 Urban Clusters 5,000 - 49,999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1838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25,438,275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8.918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2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 Urban Clusters 2,500 - 4,999 population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1328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4,717,270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1.654</a:t>
                      </a:r>
                    </a:p>
                  </a:txBody>
                  <a:tcPr marL="45508" marR="45508" marT="22754" marB="227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219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Farming Families =</a:t>
            </a:r>
            <a:r>
              <a:rPr lang="en-US" sz="3600" b="1" dirty="0"/>
              <a:t>1%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http://www.epa.gov/agriculture/ag101/demographics.html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242986"/>
              </p:ext>
            </p:extLst>
          </p:nvPr>
        </p:nvGraphicFramePr>
        <p:xfrm>
          <a:off x="609600" y="1371599"/>
          <a:ext cx="7924800" cy="4953000"/>
        </p:xfrm>
        <a:graphic>
          <a:graphicData uri="http://schemas.openxmlformats.org/drawingml/2006/table">
            <a:tbl>
              <a:tblPr/>
              <a:tblGrid>
                <a:gridCol w="3962401"/>
                <a:gridCol w="1822703"/>
                <a:gridCol w="2139696"/>
              </a:tblGrid>
              <a:tr h="61324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Farm Type</a:t>
                      </a:r>
                      <a:endParaRPr lang="en-US" sz="1600" dirty="0"/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Number of Farms</a:t>
                      </a:r>
                      <a:endParaRPr lang="en-US" sz="1600"/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Percent of Farms </a:t>
                      </a:r>
                      <a:endParaRPr lang="en-US" sz="1600"/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r>
                        <a:rPr lang="en-US" sz="1600"/>
                        <a:t>Non-Family Farms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91,177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4.1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383">
                <a:tc>
                  <a:txBody>
                    <a:bodyPr/>
                    <a:lstStyle/>
                    <a:p>
                      <a:r>
                        <a:rPr lang="en-US" sz="1600"/>
                        <a:t>Very Large Family Farms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101,265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4.6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r>
                        <a:rPr lang="en-US" sz="1600"/>
                        <a:t>Large Family Farms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86,551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4.0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r>
                        <a:rPr lang="en-US" sz="1600"/>
                        <a:t>Limited Resource 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308,837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14.0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7688">
                <a:tc>
                  <a:txBody>
                    <a:bodyPr/>
                    <a:lstStyle/>
                    <a:p>
                      <a:r>
                        <a:rPr lang="en-US" sz="1600"/>
                        <a:t>Farming Occupation/Higher Sales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100,126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4.5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r>
                        <a:rPr lang="en-US" sz="1600"/>
                        <a:t>Retirement 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456,093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20.7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7688">
                <a:tc>
                  <a:txBody>
                    <a:bodyPr/>
                    <a:lstStyle/>
                    <a:p>
                      <a:r>
                        <a:rPr lang="en-US" sz="1600"/>
                        <a:t>Farming Occupation/Lower Sales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258,899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11.7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r>
                        <a:rPr lang="en-US" sz="1600"/>
                        <a:t>Residential/Lifestyle 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801,844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36.4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833"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TOTAL</a:t>
                      </a:r>
                      <a:endParaRPr lang="en-US" sz="1600"/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2,204,792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100.0</a:t>
                      </a:r>
                    </a:p>
                  </a:txBody>
                  <a:tcPr marL="82167" marR="82167" marT="41083" marB="410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44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024744" cy="914400"/>
          </a:xfrm>
        </p:spPr>
        <p:txBody>
          <a:bodyPr/>
          <a:lstStyle/>
          <a:p>
            <a:r>
              <a:rPr lang="en-US" b="1" dirty="0" smtClean="0"/>
              <a:t>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5105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Immigration</a:t>
            </a:r>
          </a:p>
          <a:p>
            <a:r>
              <a:rPr lang="en-US" dirty="0" smtClean="0"/>
              <a:t>2007—37.9 million immigrants or 1 in 8 US residents</a:t>
            </a:r>
          </a:p>
          <a:p>
            <a:r>
              <a:rPr lang="en-US" dirty="0" smtClean="0"/>
              <a:t>82% of immigrant households have at least one worker compared to 73% of native households.</a:t>
            </a:r>
          </a:p>
          <a:p>
            <a:r>
              <a:rPr lang="en-US" dirty="0" smtClean="0"/>
              <a:t>10.8 million school-age families from immigrant families.</a:t>
            </a:r>
          </a:p>
          <a:p>
            <a:r>
              <a:rPr lang="en-US" dirty="0" smtClean="0"/>
              <a:t>Arkansas had 4.0% of immigrant population in 2007.</a:t>
            </a:r>
          </a:p>
          <a:p>
            <a:r>
              <a:rPr lang="en-US" dirty="0" smtClean="0"/>
              <a:t>(From Center for </a:t>
            </a:r>
            <a:r>
              <a:rPr lang="en-US" dirty="0"/>
              <a:t>I</a:t>
            </a:r>
            <a:r>
              <a:rPr lang="en-US" dirty="0" smtClean="0"/>
              <a:t>mmigration Studies using U. S. Census Bureau Info  in March 2007)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04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838200"/>
          </a:xfrm>
        </p:spPr>
        <p:txBody>
          <a:bodyPr/>
          <a:lstStyle/>
          <a:p>
            <a:r>
              <a:rPr lang="en-US" b="1" dirty="0"/>
              <a:t>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4461029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Migration</a:t>
            </a:r>
          </a:p>
          <a:p>
            <a:r>
              <a:rPr lang="en-US" dirty="0" smtClean="0"/>
              <a:t>Forced migration of U.S. indigenous populations by Federal Government</a:t>
            </a:r>
          </a:p>
          <a:p>
            <a:r>
              <a:rPr lang="en-US" dirty="0" smtClean="0"/>
              <a:t>African-American migration to north and west from 1920s-50s</a:t>
            </a:r>
          </a:p>
          <a:p>
            <a:r>
              <a:rPr lang="en-US" dirty="0" smtClean="0"/>
              <a:t>Depression and Dust Bowl migrations </a:t>
            </a:r>
          </a:p>
          <a:p>
            <a:r>
              <a:rPr lang="en-US" dirty="0" smtClean="0"/>
              <a:t>Closure of Coal Mines in Appalachia</a:t>
            </a:r>
          </a:p>
          <a:p>
            <a:r>
              <a:rPr lang="en-US" dirty="0" smtClean="0"/>
              <a:t>Migrant workers—3 million </a:t>
            </a:r>
          </a:p>
          <a:p>
            <a:pPr marL="365760" lvl="1" indent="0">
              <a:buNone/>
            </a:pP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www.ncfh.org/docs/fs-Migrant%20Demographics.pdf</a:t>
            </a:r>
            <a:endParaRPr lang="en-US" sz="1600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98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395</TotalTime>
  <Words>375</Words>
  <Application>Microsoft Office PowerPoint</Application>
  <PresentationFormat>On-screen Show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Geography </vt:lpstr>
      <vt:lpstr>Population  </vt:lpstr>
      <vt:lpstr>Population</vt:lpstr>
      <vt:lpstr>Population</vt:lpstr>
      <vt:lpstr> Geographical Areas </vt:lpstr>
      <vt:lpstr>Rural, Urban, Suburban</vt:lpstr>
      <vt:lpstr>Farming Families =1% http://www.epa.gov/agriculture/ag101/demographics.html</vt:lpstr>
      <vt:lpstr>Globalization</vt:lpstr>
      <vt:lpstr>Globalization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</dc:title>
  <dc:creator>Freddie Bowles</dc:creator>
  <cp:lastModifiedBy>Freddie Bowles</cp:lastModifiedBy>
  <cp:revision>12</cp:revision>
  <dcterms:created xsi:type="dcterms:W3CDTF">2014-03-06T16:25:56Z</dcterms:created>
  <dcterms:modified xsi:type="dcterms:W3CDTF">2014-03-06T23:01:05Z</dcterms:modified>
</cp:coreProperties>
</file>