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B6BC-BF65-4C86-8DEE-3BAD10DAACED}" type="datetimeFigureOut">
              <a:rPr lang="en-US" smtClean="0"/>
              <a:t>10/29/2013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80CA-F875-46E1-9AFD-8CC13066AA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B6BC-BF65-4C86-8DEE-3BAD10DAACED}" type="datetimeFigureOut">
              <a:rPr lang="en-US" smtClean="0"/>
              <a:t>10/29/2013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80CA-F875-46E1-9AFD-8CC13066AA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B6BC-BF65-4C86-8DEE-3BAD10DAACED}" type="datetimeFigureOut">
              <a:rPr lang="en-US" smtClean="0"/>
              <a:t>10/29/2013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80CA-F875-46E1-9AFD-8CC13066AA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B6BC-BF65-4C86-8DEE-3BAD10DAACED}" type="datetimeFigureOut">
              <a:rPr lang="en-US" smtClean="0"/>
              <a:t>10/29/2013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80CA-F875-46E1-9AFD-8CC13066AA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B6BC-BF65-4C86-8DEE-3BAD10DAACED}" type="datetimeFigureOut">
              <a:rPr lang="en-US" smtClean="0"/>
              <a:t>10/29/2013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80CA-F875-46E1-9AFD-8CC13066AA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B6BC-BF65-4C86-8DEE-3BAD10DAACED}" type="datetimeFigureOut">
              <a:rPr lang="en-US" smtClean="0"/>
              <a:t>10/29/2013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80CA-F875-46E1-9AFD-8CC13066AA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B6BC-BF65-4C86-8DEE-3BAD10DAACED}" type="datetimeFigureOut">
              <a:rPr lang="en-US" smtClean="0"/>
              <a:t>10/29/2013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80CA-F875-46E1-9AFD-8CC13066AA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B6BC-BF65-4C86-8DEE-3BAD10DAACED}" type="datetimeFigureOut">
              <a:rPr lang="en-US" smtClean="0"/>
              <a:t>10/29/2013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80CA-F875-46E1-9AFD-8CC13066AA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B6BC-BF65-4C86-8DEE-3BAD10DAACED}" type="datetimeFigureOut">
              <a:rPr lang="en-US" smtClean="0"/>
              <a:t>10/29/2013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80CA-F875-46E1-9AFD-8CC13066AA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B6BC-BF65-4C86-8DEE-3BAD10DAACED}" type="datetimeFigureOut">
              <a:rPr lang="en-US" smtClean="0"/>
              <a:t>10/29/2013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0480CA-F875-46E1-9AFD-8CC13066AA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B6BC-BF65-4C86-8DEE-3BAD10DAACED}" type="datetimeFigureOut">
              <a:rPr lang="en-US" smtClean="0"/>
              <a:t>10/29/2013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80CA-F875-46E1-9AFD-8CC13066AA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621B6BC-BF65-4C86-8DEE-3BAD10DAACED}" type="datetimeFigureOut">
              <a:rPr lang="en-US" smtClean="0"/>
              <a:t>10/29/2013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00480CA-F875-46E1-9AFD-8CC13066AAB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n.com/Gricean_maxims#/video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Discourse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CIED 4013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72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52094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 are uncertain about the truth of something:  </a:t>
            </a:r>
            <a:r>
              <a:rPr lang="en-US" sz="2400" i="1" dirty="0" smtClean="0"/>
              <a:t>As far as I know….</a:t>
            </a:r>
          </a:p>
          <a:p>
            <a:r>
              <a:rPr lang="en-US" sz="2400" dirty="0" smtClean="0"/>
              <a:t>Something is implied in the conversation but not stated:  </a:t>
            </a:r>
          </a:p>
          <a:p>
            <a:r>
              <a:rPr lang="en-US" sz="2400" i="1" dirty="0"/>
              <a:t>	</a:t>
            </a:r>
            <a:r>
              <a:rPr lang="en-US" sz="2400" dirty="0" smtClean="0"/>
              <a:t>Ingrid: </a:t>
            </a:r>
            <a:r>
              <a:rPr lang="en-US" sz="2400" i="1" dirty="0" smtClean="0"/>
              <a:t>	Are you coming to the party  tonight?</a:t>
            </a:r>
          </a:p>
          <a:p>
            <a:r>
              <a:rPr lang="en-US" sz="2400" i="1" dirty="0"/>
              <a:t>	</a:t>
            </a:r>
            <a:r>
              <a:rPr lang="en-US" sz="2400" dirty="0" smtClean="0"/>
              <a:t>Peter:	</a:t>
            </a:r>
            <a:r>
              <a:rPr lang="en-US" sz="2400" i="1" dirty="0" smtClean="0"/>
              <a:t>	I’ve got an exam tomorrow.</a:t>
            </a:r>
          </a:p>
          <a:p>
            <a:r>
              <a:rPr lang="en-US" sz="2400" dirty="0" smtClean="0"/>
              <a:t>Constructing interpretations of  conversation / text  based on our expectations of what normally happens.</a:t>
            </a:r>
          </a:p>
          <a:p>
            <a:r>
              <a:rPr lang="en-US" sz="2400" dirty="0" smtClean="0"/>
              <a:t>Using conventional knowledge structures that exist in our memory</a:t>
            </a:r>
          </a:p>
          <a:p>
            <a:endParaRPr lang="en-US" sz="2400" i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6200"/>
            <a:ext cx="7520940" cy="1447800"/>
          </a:xfrm>
        </p:spPr>
        <p:txBody>
          <a:bodyPr/>
          <a:lstStyle/>
          <a:p>
            <a:pPr algn="ctr"/>
            <a:r>
              <a:rPr lang="en-US" dirty="0"/>
              <a:t>Elements of discourse: </a:t>
            </a:r>
            <a:r>
              <a:rPr lang="en-US" dirty="0" smtClean="0"/>
              <a:t>Hedges, Implicatures, Background Knowledge, and Schema/Scripts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8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676400"/>
            <a:ext cx="18097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5903"/>
            <a:ext cx="2857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2425"/>
            <a:ext cx="2381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648200"/>
            <a:ext cx="13716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85293"/>
            <a:ext cx="3866888" cy="25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069" y="2331243"/>
            <a:ext cx="3937446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03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really write/Say that?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681172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/>
              <a:t>For sale: R. D. Jones has one sewing machine for sale. Phone 948-0707 after 7 P.M.. and ask for Mrs. Kelly who lives with him cheap. </a:t>
            </a:r>
            <a:endParaRPr lang="en-US" sz="2900" dirty="0" smtClean="0"/>
          </a:p>
          <a:p>
            <a:r>
              <a:rPr lang="en-US" sz="2900" i="1" dirty="0" smtClean="0"/>
              <a:t>Entire </a:t>
            </a:r>
            <a:r>
              <a:rPr lang="en-US" sz="2900" i="1" dirty="0"/>
              <a:t>store 25% off </a:t>
            </a:r>
            <a:endParaRPr lang="en-US" sz="2900" dirty="0"/>
          </a:p>
          <a:p>
            <a:r>
              <a:rPr lang="en-US" sz="2900" i="1" dirty="0" smtClean="0"/>
              <a:t>"</a:t>
            </a:r>
            <a:r>
              <a:rPr lang="en-US" sz="2900" i="1" dirty="0"/>
              <a:t>I found a </a:t>
            </a:r>
            <a:r>
              <a:rPr lang="en-US" sz="2900" i="1" dirty="0" smtClean="0"/>
              <a:t>smoldering </a:t>
            </a:r>
            <a:r>
              <a:rPr lang="en-US" sz="2900" i="1" dirty="0"/>
              <a:t>cigarette left by a horse." </a:t>
            </a:r>
            <a:endParaRPr lang="en-US" sz="2900" dirty="0" smtClean="0"/>
          </a:p>
          <a:p>
            <a:r>
              <a:rPr lang="en-US" sz="2900" i="1" dirty="0" smtClean="0"/>
              <a:t>“I </a:t>
            </a:r>
            <a:r>
              <a:rPr lang="en-US" sz="2900" i="1" dirty="0"/>
              <a:t>will bring my bike tomorrow if it looks nice in the morning. </a:t>
            </a:r>
            <a:r>
              <a:rPr lang="en-US" sz="2900" i="1" dirty="0" smtClean="0"/>
              <a:t>“</a:t>
            </a:r>
          </a:p>
          <a:p>
            <a:r>
              <a:rPr lang="en-US" sz="2900" i="1" dirty="0" smtClean="0"/>
              <a:t>"</a:t>
            </a:r>
            <a:r>
              <a:rPr lang="en-US" sz="2900" i="1" dirty="0"/>
              <a:t>Please wait for hostess to be seated" </a:t>
            </a:r>
            <a:endParaRPr lang="en-US" sz="2900" i="1" dirty="0" smtClean="0"/>
          </a:p>
          <a:p>
            <a:r>
              <a:rPr lang="en-US" sz="2900" i="1" dirty="0" smtClean="0"/>
              <a:t>“We </a:t>
            </a:r>
            <a:r>
              <a:rPr lang="en-US" sz="2900" i="1" dirty="0"/>
              <a:t>don't just serve hamburgers, we serve people. </a:t>
            </a:r>
            <a:r>
              <a:rPr lang="en-US" sz="2900" i="1" dirty="0" smtClean="0"/>
              <a:t>“</a:t>
            </a:r>
          </a:p>
          <a:p>
            <a:endParaRPr lang="en-US" sz="2900" i="1" dirty="0"/>
          </a:p>
          <a:p>
            <a:r>
              <a:rPr lang="en-US" sz="2900" dirty="0"/>
              <a:t>Sign in a London department store: BARGAIN BASEMENT UPSTAIRS </a:t>
            </a:r>
          </a:p>
          <a:p>
            <a:r>
              <a:rPr lang="en-US" sz="2900" dirty="0"/>
              <a:t>Spotted in a safari park: ELEPHANTS PLEASE STAY IN YOUR CAR </a:t>
            </a:r>
            <a:endParaRPr lang="en-US" sz="2900" dirty="0" smtClean="0"/>
          </a:p>
          <a:p>
            <a:r>
              <a:rPr lang="en-US" sz="2900" dirty="0"/>
              <a:t>Notice in a field: THE FARMER ALLOWS WALKERS TO CROSS THE FIELD FOR FREE, BUT THE </a:t>
            </a:r>
            <a:r>
              <a:rPr lang="en-US" sz="2900" dirty="0" smtClean="0"/>
              <a:t>BULL CHARGES</a:t>
            </a:r>
          </a:p>
          <a:p>
            <a:r>
              <a:rPr lang="en-US" sz="2900" dirty="0"/>
              <a:t>In an office: AFTER TEA BREAK STAFF SHOULD EMPTY THE TEAPOT AND STAND UPSIDE DOWN ON THE DRAINING BOARD </a:t>
            </a:r>
            <a:endParaRPr lang="en-US" sz="2900" dirty="0" smtClean="0"/>
          </a:p>
          <a:p>
            <a:endParaRPr lang="en-US" sz="2600" dirty="0" smtClean="0"/>
          </a:p>
          <a:p>
            <a:endParaRPr lang="en-US" sz="2600" dirty="0"/>
          </a:p>
          <a:p>
            <a:r>
              <a:rPr lang="en-US" dirty="0" smtClean="0"/>
              <a:t>http</a:t>
            </a:r>
            <a:r>
              <a:rPr lang="en-US" dirty="0"/>
              <a:t>://www.gray-area.org/Research/Ambig/</a:t>
            </a:r>
          </a:p>
        </p:txBody>
      </p:sp>
    </p:spTree>
    <p:extLst>
      <p:ext uri="{BB962C8B-B14F-4D97-AF65-F5344CB8AC3E}">
        <p14:creationId xmlns:p14="http://schemas.microsoft.com/office/powerpoint/2010/main" val="30560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Discourse Analysis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Making sense of what we read and what we hear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How we interpret what others say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How we participate in conversation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019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20940" cy="548640"/>
          </a:xfrm>
        </p:spPr>
        <p:txBody>
          <a:bodyPr/>
          <a:lstStyle/>
          <a:p>
            <a:pPr algn="ctr"/>
            <a:r>
              <a:rPr lang="en-US" dirty="0" smtClean="0"/>
              <a:t>Interpreting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685800"/>
            <a:ext cx="7520940" cy="6096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My natal was in a small town, very close to Riyadh capital of Saudi Arabia.</a:t>
            </a:r>
          </a:p>
          <a:p>
            <a:endParaRPr lang="en-US" sz="2400" dirty="0"/>
          </a:p>
          <a:p>
            <a:r>
              <a:rPr lang="en-US" sz="2400" dirty="0" smtClean="0"/>
              <a:t>The distant between my and </a:t>
            </a:r>
            <a:r>
              <a:rPr lang="en-US" sz="2400" dirty="0"/>
              <a:t>R</a:t>
            </a:r>
            <a:r>
              <a:rPr lang="en-US" sz="2400" dirty="0" smtClean="0"/>
              <a:t>iyadh 7 miles exactly.</a:t>
            </a:r>
          </a:p>
          <a:p>
            <a:endParaRPr lang="en-US" sz="2400" dirty="0"/>
          </a:p>
          <a:p>
            <a:r>
              <a:rPr lang="en-US" sz="2400" dirty="0" smtClean="0"/>
              <a:t>The name of this </a:t>
            </a:r>
            <a:r>
              <a:rPr lang="en-US" sz="2400" dirty="0"/>
              <a:t>A</a:t>
            </a:r>
            <a:r>
              <a:rPr lang="en-US" sz="2400" dirty="0" smtClean="0"/>
              <a:t>lmasani</a:t>
            </a:r>
            <a:r>
              <a:rPr lang="en-US" sz="2400" dirty="0" smtClean="0"/>
              <a:t> that means in English Factories.</a:t>
            </a:r>
          </a:p>
          <a:p>
            <a:endParaRPr lang="en-US" sz="2400" dirty="0"/>
          </a:p>
          <a:p>
            <a:r>
              <a:rPr lang="en-US" sz="2400" dirty="0" smtClean="0"/>
              <a:t>It takes this name from the </a:t>
            </a:r>
            <a:r>
              <a:rPr lang="en-US" sz="2400" dirty="0" smtClean="0"/>
              <a:t>peopl’s</a:t>
            </a:r>
            <a:r>
              <a:rPr lang="en-US" sz="2400" dirty="0" smtClean="0"/>
              <a:t> </a:t>
            </a:r>
            <a:r>
              <a:rPr lang="en-US" sz="2400" dirty="0" smtClean="0"/>
              <a:t>carrer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In my childhood I remember the </a:t>
            </a:r>
            <a:r>
              <a:rPr lang="en-US" sz="2400" smtClean="0"/>
              <a:t>people live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It was very simple.</a:t>
            </a:r>
          </a:p>
          <a:p>
            <a:endParaRPr lang="en-US" sz="2400" dirty="0"/>
          </a:p>
          <a:p>
            <a:r>
              <a:rPr lang="en-US" sz="2400" dirty="0" smtClean="0"/>
              <a:t>Most the people was farmer.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0125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discourse: Cohesion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6049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My father once bought a Lincoln convertible.</a:t>
            </a:r>
          </a:p>
          <a:p>
            <a:r>
              <a:rPr lang="en-US" sz="2800" dirty="0" smtClean="0"/>
              <a:t>He did it by saving every penny he could.</a:t>
            </a:r>
          </a:p>
          <a:p>
            <a:r>
              <a:rPr lang="en-US" sz="2800" dirty="0" smtClean="0"/>
              <a:t>That car would b e worth a fortune nowadays.  </a:t>
            </a:r>
            <a:endParaRPr lang="en-US" sz="2800" dirty="0"/>
          </a:p>
          <a:p>
            <a:r>
              <a:rPr lang="en-US" sz="2800" dirty="0" smtClean="0"/>
              <a:t>However, he sold it to help pay for my college education.</a:t>
            </a:r>
          </a:p>
          <a:p>
            <a:r>
              <a:rPr lang="en-US" sz="2800" dirty="0" smtClean="0"/>
              <a:t>Sometimes I think I’d rather have the convertible.</a:t>
            </a:r>
          </a:p>
          <a:p>
            <a:endParaRPr lang="en-US" sz="2800" dirty="0"/>
          </a:p>
          <a:p>
            <a:r>
              <a:rPr lang="en-US" sz="2800" dirty="0" smtClean="0"/>
              <a:t>Anaphora, synonymy, transition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27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discourse: </a:t>
            </a:r>
            <a:r>
              <a:rPr lang="en-US" dirty="0" smtClean="0"/>
              <a:t>coherence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7573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Her:  That’s the telephone.</a:t>
            </a:r>
          </a:p>
          <a:p>
            <a:r>
              <a:rPr lang="en-US" sz="3200" dirty="0" smtClean="0"/>
              <a:t>Him: I’m in the tub.</a:t>
            </a:r>
          </a:p>
          <a:p>
            <a:r>
              <a:rPr lang="en-US" sz="3200" dirty="0" smtClean="0"/>
              <a:t>Her: O.K.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Type of event, role of speaker and hearer, their relationship, topic of conversation, setting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6541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discourse: </a:t>
            </a:r>
            <a:r>
              <a:rPr lang="en-US" dirty="0" smtClean="0"/>
              <a:t>Turn-Taking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6811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Rules for English</a:t>
            </a:r>
          </a:p>
          <a:p>
            <a:r>
              <a:rPr lang="en-US" sz="2800" dirty="0" smtClean="0"/>
              <a:t>One person speaks at a time</a:t>
            </a:r>
          </a:p>
          <a:p>
            <a:r>
              <a:rPr lang="en-US" sz="2800" dirty="0" smtClean="0"/>
              <a:t>Speakers avoid silence</a:t>
            </a:r>
          </a:p>
          <a:p>
            <a:r>
              <a:rPr lang="en-US" sz="2800" dirty="0" smtClean="0"/>
              <a:t>Each person finishes with a completion signal</a:t>
            </a:r>
          </a:p>
          <a:p>
            <a:r>
              <a:rPr lang="en-US" sz="2800" dirty="0" smtClean="0"/>
              <a:t>Each person indicates turn by using a combination of signals—short sounds, body language, phrases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7367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Elements of discourse: </a:t>
            </a:r>
            <a:r>
              <a:rPr lang="en-US" sz="2400" dirty="0" smtClean="0"/>
              <a:t>co-operative principle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6811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Gricean Maxims</a:t>
            </a:r>
            <a:endParaRPr lang="en-US" sz="2000" dirty="0"/>
          </a:p>
          <a:p>
            <a:r>
              <a:rPr lang="en-US" sz="2000" dirty="0"/>
              <a:t>The </a:t>
            </a:r>
            <a:r>
              <a:rPr lang="en-US" sz="2000" u="sng" dirty="0"/>
              <a:t>maxim of quantity, </a:t>
            </a:r>
            <a:r>
              <a:rPr lang="en-US" sz="2000" dirty="0"/>
              <a:t>where one tries to be as informative as one possibly can, and gives as much information as is needed, and no more. </a:t>
            </a:r>
          </a:p>
          <a:p>
            <a:r>
              <a:rPr lang="en-US" sz="2000" dirty="0"/>
              <a:t>The </a:t>
            </a:r>
            <a:r>
              <a:rPr lang="en-US" sz="2000" u="sng" dirty="0"/>
              <a:t>maxim of quality, </a:t>
            </a:r>
            <a:r>
              <a:rPr lang="en-US" sz="2000" dirty="0"/>
              <a:t>where one tries to be truthful, and does not give information that is false or that is not supported by evidence.</a:t>
            </a:r>
          </a:p>
          <a:p>
            <a:r>
              <a:rPr lang="en-US" sz="2000" dirty="0"/>
              <a:t>The </a:t>
            </a:r>
            <a:r>
              <a:rPr lang="en-US" sz="2000" u="sng" dirty="0"/>
              <a:t>maxim of relation</a:t>
            </a:r>
            <a:r>
              <a:rPr lang="en-US" sz="2000" dirty="0"/>
              <a:t>, where one tries to be relevant, and says things that are pertinent to the discussion. </a:t>
            </a:r>
          </a:p>
          <a:p>
            <a:r>
              <a:rPr lang="en-US" sz="2000" dirty="0"/>
              <a:t>The </a:t>
            </a:r>
            <a:r>
              <a:rPr lang="en-US" sz="2000" u="sng" dirty="0"/>
              <a:t>maxim of manner</a:t>
            </a:r>
            <a:r>
              <a:rPr lang="en-US" sz="2000" dirty="0"/>
              <a:t>, when one tries to be as clear, as brief, and as orderly as one can in what one says, and where one avoids </a:t>
            </a:r>
            <a:r>
              <a:rPr lang="en-US" sz="2000" dirty="0" smtClean="0"/>
              <a:t>obscurity </a:t>
            </a:r>
            <a:r>
              <a:rPr lang="en-US" sz="2000" dirty="0"/>
              <a:t>and ambiguity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>
                <a:hlinkClick r:id="rId2"/>
              </a:rPr>
              <a:t>http://wn.com/Gricean_maxims#/</a:t>
            </a:r>
            <a:r>
              <a:rPr lang="en-US" sz="2000" dirty="0" smtClean="0">
                <a:hlinkClick r:id="rId2"/>
              </a:rPr>
              <a:t>videos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9319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141</TotalTime>
  <Words>562</Words>
  <Application>Microsoft Office PowerPoint</Application>
  <PresentationFormat>On-screen Show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Angles</vt:lpstr>
      <vt:lpstr>Discourse Analysis</vt:lpstr>
      <vt:lpstr>WHAT?</vt:lpstr>
      <vt:lpstr>Did you really write/Say that?</vt:lpstr>
      <vt:lpstr>Discourse Analysis </vt:lpstr>
      <vt:lpstr>Interpreting text</vt:lpstr>
      <vt:lpstr>Elements of discourse: Cohesion</vt:lpstr>
      <vt:lpstr>Elements of discourse: coherence</vt:lpstr>
      <vt:lpstr>Elements of discourse: Turn-Taking</vt:lpstr>
      <vt:lpstr>Elements of discourse: co-operative principle</vt:lpstr>
      <vt:lpstr>Elements of discourse: Hedges, Implicatures, Background Knowledge, and Schema/Scripts</vt:lpstr>
    </vt:vector>
  </TitlesOfParts>
  <Company>University of Arkansas - COEHP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Discourse Analysis</dc:title>
  <dc:creator>Freddie Bowles</dc:creator>
  <cp:lastModifiedBy>Freddie Bowles</cp:lastModifiedBy>
  <cp:revision>7</cp:revision>
  <dcterms:created xsi:type="dcterms:W3CDTF">2013-10-29T16:13:03Z</dcterms:created>
  <dcterms:modified xsi:type="dcterms:W3CDTF">2013-10-29T18:34:05Z</dcterms:modified>
</cp:coreProperties>
</file>