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9" r:id="rId4"/>
    <p:sldId id="260" r:id="rId5"/>
    <p:sldId id="261" r:id="rId6"/>
    <p:sldId id="263" r:id="rId7"/>
    <p:sldId id="262" r:id="rId8"/>
    <p:sldId id="264"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78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5135D1-BB66-4311-80CA-C8AD97299DCD}" type="datetimeFigureOut">
              <a:rPr lang="en-US" smtClean="0"/>
              <a:pPr/>
              <a:t>8/26/2013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56FDCD-3FCE-4FA7-B1EC-624F3948980F}" type="slidenum">
              <a:rPr lang="en-US" smtClean="0"/>
              <a:pPr/>
              <a:t>‹#›</a:t>
            </a:fld>
            <a:endParaRPr lang="en-US" dirty="0"/>
          </a:p>
        </p:txBody>
      </p:sp>
    </p:spTree>
    <p:extLst>
      <p:ext uri="{BB962C8B-B14F-4D97-AF65-F5344CB8AC3E}">
        <p14:creationId xmlns:p14="http://schemas.microsoft.com/office/powerpoint/2010/main" val="3077961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79DF45-A28A-40B8-90D0-C1462D915D36}" type="datetimeFigureOut">
              <a:rPr lang="en-US" smtClean="0"/>
              <a:pPr/>
              <a:t>8/26/2013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A4A0E-851B-4F2D-ABB1-CDB1DE14124F}" type="slidenum">
              <a:rPr lang="en-US" smtClean="0"/>
              <a:pPr/>
              <a:t>‹#›</a:t>
            </a:fld>
            <a:endParaRPr lang="en-US" dirty="0"/>
          </a:p>
        </p:txBody>
      </p:sp>
    </p:spTree>
    <p:extLst>
      <p:ext uri="{BB962C8B-B14F-4D97-AF65-F5344CB8AC3E}">
        <p14:creationId xmlns:p14="http://schemas.microsoft.com/office/powerpoint/2010/main" val="1118037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8A4A0E-851B-4F2D-ABB1-CDB1DE14124F}"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79525" y="1600200"/>
            <a:ext cx="7085013" cy="10668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p:txBody>
          <a:bodyPr/>
          <a:lstStyle>
            <a:lvl1pPr>
              <a:defRPr/>
            </a:lvl1pPr>
          </a:lstStyle>
          <a:p>
            <a:fld id="{9B0C543B-8FFA-4E11-A88E-8F48671DE89B}" type="datetimeFigureOut">
              <a:rPr lang="en-US" smtClean="0"/>
              <a:pPr/>
              <a:t>8/26/2013</a:t>
            </a:fld>
            <a:endParaRPr lang="en-US" dirty="0"/>
          </a:p>
        </p:txBody>
      </p:sp>
      <p:sp>
        <p:nvSpPr>
          <p:cNvPr id="3077" name="Rectangle 5"/>
          <p:cNvSpPr>
            <a:spLocks noGrp="1" noChangeArrowheads="1"/>
          </p:cNvSpPr>
          <p:nvPr>
            <p:ph type="ftr" sz="quarter" idx="3"/>
          </p:nvPr>
        </p:nvSpPr>
        <p:spPr/>
        <p:txBody>
          <a:bodyPr/>
          <a:lstStyle>
            <a:lvl1pPr>
              <a:defRPr/>
            </a:lvl1pPr>
          </a:lstStyle>
          <a:p>
            <a:endParaRPr lang="en-US" dirty="0"/>
          </a:p>
        </p:txBody>
      </p:sp>
      <p:sp>
        <p:nvSpPr>
          <p:cNvPr id="3078" name="Rectangle 6"/>
          <p:cNvSpPr>
            <a:spLocks noGrp="1" noChangeArrowheads="1"/>
          </p:cNvSpPr>
          <p:nvPr>
            <p:ph type="sldNum" sz="quarter" idx="4"/>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685800"/>
            <a:ext cx="1771650" cy="5440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79525" y="685800"/>
            <a:ext cx="5162550" cy="5440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B0C543B-8FFA-4E11-A88E-8F48671DE89B}" type="datetimeFigureOut">
              <a:rPr lang="en-US" smtClean="0"/>
              <a:pPr/>
              <a:t>8/26/2013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EE54E9F-51A6-49A9-99D1-DBF0ACC01DB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79525" y="1600200"/>
            <a:ext cx="5257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dt" sz="half" idx="2"/>
          </p:nvPr>
        </p:nvSpPr>
        <p:spPr bwMode="auto">
          <a:xfrm>
            <a:off x="457200" y="6429375"/>
            <a:ext cx="2133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fld id="{9B0C543B-8FFA-4E11-A88E-8F48671DE89B}" type="datetimeFigureOut">
              <a:rPr lang="en-US" smtClean="0"/>
              <a:pPr/>
              <a:t>8/26/2013</a:t>
            </a:fld>
            <a:endParaRPr lang="en-US" dirty="0"/>
          </a:p>
        </p:txBody>
      </p:sp>
      <p:sp>
        <p:nvSpPr>
          <p:cNvPr id="1032" name="Rectangle 8"/>
          <p:cNvSpPr>
            <a:spLocks noGrp="1" noChangeArrowheads="1"/>
          </p:cNvSpPr>
          <p:nvPr>
            <p:ph type="ftr" sz="quarter" idx="3"/>
          </p:nvPr>
        </p:nvSpPr>
        <p:spPr bwMode="auto">
          <a:xfrm>
            <a:off x="3124200" y="6429375"/>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n-US" dirty="0"/>
          </a:p>
        </p:txBody>
      </p:sp>
      <p:sp>
        <p:nvSpPr>
          <p:cNvPr id="1033" name="Rectangle 9"/>
          <p:cNvSpPr>
            <a:spLocks noGrp="1" noChangeArrowheads="1"/>
          </p:cNvSpPr>
          <p:nvPr>
            <p:ph type="sldNum" sz="quarter" idx="4"/>
          </p:nvPr>
        </p:nvSpPr>
        <p:spPr bwMode="auto">
          <a:xfrm>
            <a:off x="6553200" y="6429375"/>
            <a:ext cx="2133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6EE54E9F-51A6-49A9-99D1-DBF0ACC01DB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Century Gothic" pitchFamily="34" charset="0"/>
        </a:defRPr>
      </a:lvl2pPr>
      <a:lvl3pPr algn="l" rtl="0" eaLnBrk="1" fontAlgn="base" hangingPunct="1">
        <a:spcBef>
          <a:spcPct val="0"/>
        </a:spcBef>
        <a:spcAft>
          <a:spcPct val="0"/>
        </a:spcAft>
        <a:defRPr sz="3600">
          <a:solidFill>
            <a:schemeClr val="tx2"/>
          </a:solidFill>
          <a:latin typeface="Century Gothic" pitchFamily="34" charset="0"/>
        </a:defRPr>
      </a:lvl3pPr>
      <a:lvl4pPr algn="l" rtl="0" eaLnBrk="1" fontAlgn="base" hangingPunct="1">
        <a:spcBef>
          <a:spcPct val="0"/>
        </a:spcBef>
        <a:spcAft>
          <a:spcPct val="0"/>
        </a:spcAft>
        <a:defRPr sz="3600">
          <a:solidFill>
            <a:schemeClr val="tx2"/>
          </a:solidFill>
          <a:latin typeface="Century Gothic" pitchFamily="34" charset="0"/>
        </a:defRPr>
      </a:lvl4pPr>
      <a:lvl5pPr algn="l" rtl="0" eaLnBrk="1" fontAlgn="base" hangingPunct="1">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9525" y="1600200"/>
            <a:ext cx="7085013" cy="1752600"/>
          </a:xfrm>
        </p:spPr>
        <p:txBody>
          <a:bodyPr/>
          <a:lstStyle/>
          <a:p>
            <a:pPr algn="ctr"/>
            <a:r>
              <a:rPr lang="en-US" b="1" dirty="0" smtClean="0"/>
              <a:t>Preparing the </a:t>
            </a:r>
            <a:r>
              <a:rPr lang="en-US" b="1" smtClean="0"/>
              <a:t>Culture Presentation</a:t>
            </a:r>
            <a:endParaRPr lang="en-US" b="1" dirty="0"/>
          </a:p>
        </p:txBody>
      </p:sp>
      <p:sp>
        <p:nvSpPr>
          <p:cNvPr id="3" name="Subtitle 2"/>
          <p:cNvSpPr>
            <a:spLocks noGrp="1"/>
          </p:cNvSpPr>
          <p:nvPr>
            <p:ph type="subTitle" idx="1"/>
          </p:nvPr>
        </p:nvSpPr>
        <p:spPr>
          <a:xfrm>
            <a:off x="1279525" y="3733800"/>
            <a:ext cx="5256213" cy="2133600"/>
          </a:xfrm>
        </p:spPr>
        <p:txBody>
          <a:bodyPr/>
          <a:lstStyle/>
          <a:p>
            <a:r>
              <a:rPr lang="en-US" dirty="0" smtClean="0"/>
              <a:t>CIED 4013: Capstone Course</a:t>
            </a:r>
          </a:p>
          <a:p>
            <a:r>
              <a:rPr lang="en-US" dirty="0" smtClean="0"/>
              <a:t>Fall 2013</a:t>
            </a:r>
          </a:p>
          <a:p>
            <a:r>
              <a:rPr lang="en-US" dirty="0" smtClean="0"/>
              <a:t>Dr. Bowles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Kluckhohn Values Orientation Method</a:t>
            </a:r>
            <a:endParaRPr lang="en-US" sz="2800" dirty="0"/>
          </a:p>
        </p:txBody>
      </p:sp>
      <p:sp>
        <p:nvSpPr>
          <p:cNvPr id="3" name="Content Placeholder 2"/>
          <p:cNvSpPr>
            <a:spLocks noGrp="1"/>
          </p:cNvSpPr>
          <p:nvPr>
            <p:ph idx="1"/>
          </p:nvPr>
        </p:nvSpPr>
        <p:spPr>
          <a:xfrm>
            <a:off x="1279525" y="1600200"/>
            <a:ext cx="5257800" cy="4724400"/>
          </a:xfrm>
        </p:spPr>
        <p:txBody>
          <a:bodyPr/>
          <a:lstStyle/>
          <a:p>
            <a:pPr>
              <a:buNone/>
            </a:pPr>
            <a:r>
              <a:rPr lang="en-US" dirty="0" smtClean="0"/>
              <a:t>4.	What is the principal model of activity (forms of activity) for a person, or the group to which he or she belongs?</a:t>
            </a:r>
          </a:p>
          <a:p>
            <a:pPr>
              <a:buNone/>
            </a:pPr>
            <a:r>
              <a:rPr lang="en-US" dirty="0" smtClean="0"/>
              <a:t>5. What is the modality of the person’s or the group’s relationships to others (social relations)? </a:t>
            </a:r>
          </a:p>
          <a:p>
            <a:pPr>
              <a:buNone/>
            </a:pPr>
            <a:r>
              <a:rPr lang="en-US" sz="1800" dirty="0" smtClean="0"/>
              <a:t>Source: Kluckhohn &amp; Strodtbeck, 1961;</a:t>
            </a:r>
          </a:p>
          <a:p>
            <a:pPr>
              <a:buNone/>
            </a:pPr>
            <a:r>
              <a:rPr lang="en-US" sz="1800" dirty="0" smtClean="0"/>
              <a:t>Ortuño, 1991</a:t>
            </a: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9525" y="533400"/>
            <a:ext cx="7086600" cy="609600"/>
          </a:xfrm>
        </p:spPr>
        <p:txBody>
          <a:bodyPr/>
          <a:lstStyle/>
          <a:p>
            <a:r>
              <a:rPr lang="en-US" sz="2800" b="1" dirty="0" smtClean="0"/>
              <a:t>Kluckhohn Values Orientation Method</a:t>
            </a:r>
            <a:endParaRPr lang="en-US" sz="2800" dirty="0"/>
          </a:p>
        </p:txBody>
      </p:sp>
      <p:sp>
        <p:nvSpPr>
          <p:cNvPr id="3" name="Content Placeholder 2"/>
          <p:cNvSpPr>
            <a:spLocks noGrp="1"/>
          </p:cNvSpPr>
          <p:nvPr>
            <p:ph idx="1"/>
          </p:nvPr>
        </p:nvSpPr>
        <p:spPr/>
        <p:txBody>
          <a:bodyPr/>
          <a:lstStyle/>
          <a:p>
            <a:r>
              <a:rPr lang="en-US" dirty="0" smtClean="0"/>
              <a:t>Person</a:t>
            </a:r>
            <a:endParaRPr lang="en-US" dirty="0"/>
          </a:p>
        </p:txBody>
      </p:sp>
      <p:graphicFrame>
        <p:nvGraphicFramePr>
          <p:cNvPr id="4" name="Table 3"/>
          <p:cNvGraphicFramePr>
            <a:graphicFrameLocks noGrp="1"/>
          </p:cNvGraphicFramePr>
          <p:nvPr/>
        </p:nvGraphicFramePr>
        <p:xfrm>
          <a:off x="1066800" y="1066800"/>
          <a:ext cx="6705600" cy="5389436"/>
        </p:xfrm>
        <a:graphic>
          <a:graphicData uri="http://schemas.openxmlformats.org/drawingml/2006/table">
            <a:tbl>
              <a:tblPr firstRow="1" bandRow="1">
                <a:tableStyleId>{5C22544A-7EE6-4342-B048-85BDC9FD1C3A}</a:tableStyleId>
              </a:tblPr>
              <a:tblGrid>
                <a:gridCol w="2032000"/>
                <a:gridCol w="2032000"/>
                <a:gridCol w="2641600"/>
              </a:tblGrid>
              <a:tr h="609600">
                <a:tc gridSpan="3">
                  <a:txBody>
                    <a:bodyPr/>
                    <a:lstStyle/>
                    <a:p>
                      <a:pPr algn="ctr"/>
                      <a:r>
                        <a:rPr lang="en-US" b="1" dirty="0" smtClean="0">
                          <a:solidFill>
                            <a:schemeClr val="tx1"/>
                          </a:solidFill>
                        </a:rPr>
                        <a:t>Person_Nature</a:t>
                      </a:r>
                      <a:r>
                        <a:rPr lang="en-US" b="1" baseline="0" dirty="0" smtClean="0">
                          <a:solidFill>
                            <a:schemeClr val="tx1"/>
                          </a:solidFill>
                        </a:rPr>
                        <a:t> Orientation</a:t>
                      </a:r>
                    </a:p>
                    <a:p>
                      <a:pPr algn="ctr"/>
                      <a:endParaRPr lang="en-US" b="1" dirty="0">
                        <a:solidFill>
                          <a:schemeClr val="tx1"/>
                        </a:solidFill>
                      </a:endParaRPr>
                    </a:p>
                  </a:txBody>
                  <a:tcPr/>
                </a:tc>
                <a:tc hMerge="1">
                  <a:txBody>
                    <a:bodyPr/>
                    <a:lstStyle/>
                    <a:p>
                      <a:endParaRPr lang="en-US" dirty="0"/>
                    </a:p>
                  </a:txBody>
                  <a:tcPr/>
                </a:tc>
                <a:tc hMerge="1">
                  <a:txBody>
                    <a:bodyPr/>
                    <a:lstStyle/>
                    <a:p>
                      <a:endParaRPr lang="en-US" dirty="0"/>
                    </a:p>
                  </a:txBody>
                  <a:tcPr/>
                </a:tc>
              </a:tr>
              <a:tr h="376856">
                <a:tc>
                  <a:txBody>
                    <a:bodyPr/>
                    <a:lstStyle/>
                    <a:p>
                      <a:r>
                        <a:rPr lang="en-US" dirty="0" smtClean="0"/>
                        <a:t>Subject</a:t>
                      </a:r>
                      <a:r>
                        <a:rPr lang="en-US" baseline="0" dirty="0" smtClean="0"/>
                        <a:t> to</a:t>
                      </a:r>
                      <a:endParaRPr lang="en-US" dirty="0"/>
                    </a:p>
                  </a:txBody>
                  <a:tcPr/>
                </a:tc>
                <a:tc>
                  <a:txBody>
                    <a:bodyPr/>
                    <a:lstStyle/>
                    <a:p>
                      <a:r>
                        <a:rPr lang="en-US" dirty="0" smtClean="0"/>
                        <a:t>Harmony with</a:t>
                      </a:r>
                      <a:endParaRPr lang="en-US" dirty="0"/>
                    </a:p>
                  </a:txBody>
                  <a:tcPr/>
                </a:tc>
                <a:tc>
                  <a:txBody>
                    <a:bodyPr/>
                    <a:lstStyle/>
                    <a:p>
                      <a:r>
                        <a:rPr lang="en-US" dirty="0" smtClean="0"/>
                        <a:t>Mastery over</a:t>
                      </a:r>
                      <a:endParaRPr lang="en-US" dirty="0"/>
                    </a:p>
                  </a:txBody>
                  <a:tcPr/>
                </a:tc>
              </a:tr>
              <a:tr h="583264">
                <a:tc gridSpan="3">
                  <a:txBody>
                    <a:bodyPr/>
                    <a:lstStyle/>
                    <a:p>
                      <a:pPr algn="ctr"/>
                      <a:r>
                        <a:rPr lang="en-US" b="1" dirty="0" smtClean="0"/>
                        <a:t>Time</a:t>
                      </a:r>
                      <a:r>
                        <a:rPr lang="en-US" b="1" baseline="0" dirty="0" smtClean="0"/>
                        <a:t> Orientation</a:t>
                      </a:r>
                    </a:p>
                    <a:p>
                      <a:pPr algn="ctr"/>
                      <a:endParaRPr lang="en-US" b="1" dirty="0"/>
                    </a:p>
                  </a:txBody>
                  <a:tcPr/>
                </a:tc>
                <a:tc hMerge="1">
                  <a:txBody>
                    <a:bodyPr/>
                    <a:lstStyle/>
                    <a:p>
                      <a:endParaRPr lang="en-US" dirty="0"/>
                    </a:p>
                  </a:txBody>
                  <a:tcPr/>
                </a:tc>
                <a:tc hMerge="1">
                  <a:txBody>
                    <a:bodyPr/>
                    <a:lstStyle/>
                    <a:p>
                      <a:endParaRPr lang="en-US" dirty="0"/>
                    </a:p>
                  </a:txBody>
                  <a:tcPr/>
                </a:tc>
              </a:tr>
              <a:tr h="376856">
                <a:tc>
                  <a:txBody>
                    <a:bodyPr/>
                    <a:lstStyle/>
                    <a:p>
                      <a:r>
                        <a:rPr lang="en-US" dirty="0" smtClean="0"/>
                        <a:t>Past</a:t>
                      </a:r>
                      <a:endParaRPr lang="en-US" dirty="0"/>
                    </a:p>
                  </a:txBody>
                  <a:tcPr/>
                </a:tc>
                <a:tc>
                  <a:txBody>
                    <a:bodyPr/>
                    <a:lstStyle/>
                    <a:p>
                      <a:r>
                        <a:rPr lang="en-US" dirty="0" smtClean="0"/>
                        <a:t>Present</a:t>
                      </a:r>
                      <a:endParaRPr lang="en-US" dirty="0"/>
                    </a:p>
                  </a:txBody>
                  <a:tcPr/>
                </a:tc>
                <a:tc>
                  <a:txBody>
                    <a:bodyPr/>
                    <a:lstStyle/>
                    <a:p>
                      <a:r>
                        <a:rPr lang="en-US" dirty="0" smtClean="0"/>
                        <a:t>Future</a:t>
                      </a:r>
                    </a:p>
                  </a:txBody>
                  <a:tcPr/>
                </a:tc>
              </a:tr>
              <a:tr h="650463">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Activity Orientation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c hMerge="1">
                  <a:txBody>
                    <a:bodyPr/>
                    <a:lstStyle/>
                    <a:p>
                      <a:endParaRPr lang="en-US" dirty="0"/>
                    </a:p>
                  </a:txBody>
                  <a:tcPr/>
                </a:tc>
                <a:tc hMerge="1">
                  <a:txBody>
                    <a:bodyPr/>
                    <a:lstStyle/>
                    <a:p>
                      <a:endParaRPr lang="en-US" dirty="0"/>
                    </a:p>
                  </a:txBody>
                  <a:tcPr/>
                </a:tc>
              </a:tr>
              <a:tr h="3768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Being</a:t>
                      </a:r>
                    </a:p>
                  </a:txBody>
                  <a:tcPr/>
                </a:tc>
                <a:tc>
                  <a:txBody>
                    <a:bodyPr/>
                    <a:lstStyle/>
                    <a:p>
                      <a:endParaRPr lang="en-US" dirty="0"/>
                    </a:p>
                  </a:txBody>
                  <a:tcPr/>
                </a:tc>
                <a:tc>
                  <a:txBody>
                    <a:bodyPr/>
                    <a:lstStyle/>
                    <a:p>
                      <a:r>
                        <a:rPr lang="en-US" dirty="0" smtClean="0"/>
                        <a:t>Doing</a:t>
                      </a:r>
                      <a:endParaRPr lang="en-US" dirty="0"/>
                    </a:p>
                  </a:txBody>
                  <a:tcPr/>
                </a:tc>
              </a:tr>
              <a:tr h="650463">
                <a:tc gridSpan="3">
                  <a:txBody>
                    <a:bodyPr/>
                    <a:lstStyle/>
                    <a:p>
                      <a:pPr algn="ctr"/>
                      <a:r>
                        <a:rPr lang="en-US" b="1" dirty="0" smtClean="0"/>
                        <a:t>Human Relations Orientation</a:t>
                      </a:r>
                    </a:p>
                    <a:p>
                      <a:pPr algn="ctr"/>
                      <a:endParaRPr lang="en-US" b="1" dirty="0"/>
                    </a:p>
                  </a:txBody>
                  <a:tcPr/>
                </a:tc>
                <a:tc hMerge="1">
                  <a:txBody>
                    <a:bodyPr/>
                    <a:lstStyle/>
                    <a:p>
                      <a:endParaRPr lang="en-US" dirty="0"/>
                    </a:p>
                  </a:txBody>
                  <a:tcPr/>
                </a:tc>
                <a:tc hMerge="1">
                  <a:txBody>
                    <a:bodyPr/>
                    <a:lstStyle/>
                    <a:p>
                      <a:endParaRPr lang="en-US" dirty="0"/>
                    </a:p>
                  </a:txBody>
                  <a:tcPr/>
                </a:tc>
              </a:tr>
              <a:tr h="650463">
                <a:tc>
                  <a:txBody>
                    <a:bodyPr/>
                    <a:lstStyle/>
                    <a:p>
                      <a:r>
                        <a:rPr lang="en-US" dirty="0" smtClean="0"/>
                        <a:t>Consensus laterally</a:t>
                      </a:r>
                      <a:endParaRPr lang="en-US" dirty="0"/>
                    </a:p>
                  </a:txBody>
                  <a:tcPr/>
                </a:tc>
                <a:tc>
                  <a:txBody>
                    <a:bodyPr/>
                    <a:lstStyle/>
                    <a:p>
                      <a:r>
                        <a:rPr lang="en-US" dirty="0" smtClean="0"/>
                        <a:t>Hierarchical authority</a:t>
                      </a:r>
                      <a:endParaRPr lang="en-US" dirty="0"/>
                    </a:p>
                  </a:txBody>
                  <a:tcPr/>
                </a:tc>
                <a:tc>
                  <a:txBody>
                    <a:bodyPr/>
                    <a:lstStyle/>
                    <a:p>
                      <a:r>
                        <a:rPr lang="en-US" dirty="0" smtClean="0"/>
                        <a:t>Individualism</a:t>
                      </a:r>
                    </a:p>
                    <a:p>
                      <a:endParaRPr lang="en-US" dirty="0"/>
                    </a:p>
                  </a:txBody>
                  <a:tcPr/>
                </a:tc>
              </a:tr>
              <a:tr h="376856">
                <a:tc gridSpan="3">
                  <a:txBody>
                    <a:bodyPr/>
                    <a:lstStyle/>
                    <a:p>
                      <a:pPr algn="ctr"/>
                      <a:r>
                        <a:rPr lang="en-US" b="1" dirty="0" smtClean="0"/>
                        <a:t>Human Nature</a:t>
                      </a:r>
                    </a:p>
                  </a:txBody>
                  <a:tcPr/>
                </a:tc>
                <a:tc hMerge="1">
                  <a:txBody>
                    <a:bodyPr/>
                    <a:lstStyle/>
                    <a:p>
                      <a:endParaRPr lang="en-US" dirty="0"/>
                    </a:p>
                  </a:txBody>
                  <a:tcPr/>
                </a:tc>
                <a:tc hMerge="1">
                  <a:txBody>
                    <a:bodyPr/>
                    <a:lstStyle/>
                    <a:p>
                      <a:endParaRPr lang="en-US" dirty="0"/>
                    </a:p>
                  </a:txBody>
                  <a:tcPr/>
                </a:tc>
              </a:tr>
              <a:tr h="650463">
                <a:tc>
                  <a:txBody>
                    <a:bodyPr/>
                    <a:lstStyle/>
                    <a:p>
                      <a:r>
                        <a:rPr lang="en-US" dirty="0" smtClean="0"/>
                        <a:t>Evil</a:t>
                      </a:r>
                    </a:p>
                  </a:txBody>
                  <a:tcPr/>
                </a:tc>
                <a:tc>
                  <a:txBody>
                    <a:bodyPr/>
                    <a:lstStyle/>
                    <a:p>
                      <a:r>
                        <a:rPr lang="en-US" dirty="0" smtClean="0"/>
                        <a:t>Neutral  /   Mixed</a:t>
                      </a:r>
                      <a:endParaRPr lang="en-US" dirty="0"/>
                    </a:p>
                  </a:txBody>
                  <a:tcPr/>
                </a:tc>
                <a:tc>
                  <a:txBody>
                    <a:bodyPr/>
                    <a:lstStyle/>
                    <a:p>
                      <a:r>
                        <a:rPr lang="en-US" dirty="0" smtClean="0"/>
                        <a:t>Good</a:t>
                      </a:r>
                      <a:endParaRPr lang="en-US" dirty="0"/>
                    </a:p>
                  </a:txBody>
                  <a:tcPr/>
                </a:tc>
              </a:tr>
            </a:tbl>
          </a:graphicData>
        </a:graphic>
      </p:graphicFrame>
      <p:cxnSp>
        <p:nvCxnSpPr>
          <p:cNvPr id="6" name="Straight Arrow Connector 5"/>
          <p:cNvCxnSpPr/>
          <p:nvPr/>
        </p:nvCxnSpPr>
        <p:spPr>
          <a:xfrm rot="10800000" flipV="1">
            <a:off x="3429000" y="1828800"/>
            <a:ext cx="3276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1524000"/>
            <a:ext cx="51816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rot="10800000" flipV="1">
            <a:off x="7467600" y="3733800"/>
            <a:ext cx="762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a:off x="1752600" y="2514600"/>
            <a:ext cx="51816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a:off x="1752600" y="3581400"/>
            <a:ext cx="51816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a:off x="1828800" y="4572000"/>
            <a:ext cx="51816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a:off x="1828800" y="5867400"/>
            <a:ext cx="51816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the PPT</a:t>
            </a:r>
            <a:endParaRPr lang="en-US" dirty="0"/>
          </a:p>
        </p:txBody>
      </p:sp>
      <p:sp>
        <p:nvSpPr>
          <p:cNvPr id="3" name="Content Placeholder 2"/>
          <p:cNvSpPr>
            <a:spLocks noGrp="1"/>
          </p:cNvSpPr>
          <p:nvPr>
            <p:ph idx="1"/>
          </p:nvPr>
        </p:nvSpPr>
        <p:spPr/>
        <p:txBody>
          <a:bodyPr/>
          <a:lstStyle/>
          <a:p>
            <a:r>
              <a:rPr lang="en-US" dirty="0" smtClean="0"/>
              <a:t>Use a light background</a:t>
            </a:r>
          </a:p>
          <a:p>
            <a:r>
              <a:rPr lang="en-US" dirty="0" smtClean="0"/>
              <a:t>Use dark font, 24 pt at least</a:t>
            </a:r>
          </a:p>
          <a:p>
            <a:r>
              <a:rPr lang="en-US" dirty="0" smtClean="0"/>
              <a:t>Limit your text on each slide (bullet pts </a:t>
            </a:r>
            <a:r>
              <a:rPr lang="en-US" smtClean="0"/>
              <a:t>are fine)</a:t>
            </a:r>
            <a:endParaRPr lang="en-US" dirty="0" smtClean="0"/>
          </a:p>
          <a:p>
            <a:r>
              <a:rPr lang="en-US" dirty="0" smtClean="0"/>
              <a:t>Rehearse before you present</a:t>
            </a:r>
          </a:p>
          <a:p>
            <a:r>
              <a:rPr lang="en-US" dirty="0" smtClean="0"/>
              <a:t>Allow time for questions</a:t>
            </a:r>
          </a:p>
          <a:p>
            <a:r>
              <a:rPr lang="en-US" dirty="0" smtClean="0"/>
              <a:t>Organize with an intro, body, and conclusion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Presentation</a:t>
            </a:r>
            <a:r>
              <a:rPr lang="en-US" dirty="0" smtClean="0"/>
              <a:t>	</a:t>
            </a:r>
            <a:endParaRPr lang="en-US" dirty="0"/>
          </a:p>
        </p:txBody>
      </p:sp>
      <p:sp>
        <p:nvSpPr>
          <p:cNvPr id="3" name="Content Placeholder 2"/>
          <p:cNvSpPr>
            <a:spLocks noGrp="1"/>
          </p:cNvSpPr>
          <p:nvPr>
            <p:ph idx="1"/>
          </p:nvPr>
        </p:nvSpPr>
        <p:spPr>
          <a:xfrm>
            <a:off x="1279525" y="1371600"/>
            <a:ext cx="5257800" cy="5181600"/>
          </a:xfrm>
        </p:spPr>
        <p:txBody>
          <a:bodyPr/>
          <a:lstStyle/>
          <a:p>
            <a:r>
              <a:rPr lang="en-US" dirty="0" smtClean="0"/>
              <a:t>You may choose either L1 or TL for your PPT and for your presentation</a:t>
            </a:r>
          </a:p>
          <a:p>
            <a:r>
              <a:rPr lang="en-US" dirty="0" smtClean="0"/>
              <a:t>Choose a cultural experience from a TL country that you have visited</a:t>
            </a:r>
          </a:p>
          <a:p>
            <a:r>
              <a:rPr lang="en-US" dirty="0" smtClean="0"/>
              <a:t>Describe the experience using the framework of the 3 Ps: practices, products, and perspectives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Presentation</a:t>
            </a:r>
            <a:endParaRPr lang="en-US" b="1" dirty="0"/>
          </a:p>
        </p:txBody>
      </p:sp>
      <p:sp>
        <p:nvSpPr>
          <p:cNvPr id="3" name="Content Placeholder 2"/>
          <p:cNvSpPr>
            <a:spLocks noGrp="1"/>
          </p:cNvSpPr>
          <p:nvPr>
            <p:ph idx="1"/>
          </p:nvPr>
        </p:nvSpPr>
        <p:spPr/>
        <p:txBody>
          <a:bodyPr/>
          <a:lstStyle/>
          <a:p>
            <a:r>
              <a:rPr lang="en-US" dirty="0" smtClean="0"/>
              <a:t>15-20 minute presentation</a:t>
            </a:r>
          </a:p>
          <a:p>
            <a:endParaRPr lang="en-US" dirty="0" smtClean="0"/>
          </a:p>
          <a:p>
            <a:r>
              <a:rPr lang="en-US" dirty="0" smtClean="0"/>
              <a:t>Presentation in </a:t>
            </a:r>
            <a:r>
              <a:rPr lang="en-US" dirty="0" smtClean="0"/>
              <a:t>the </a:t>
            </a:r>
            <a:r>
              <a:rPr lang="en-US" smtClean="0"/>
              <a:t>Target Language</a:t>
            </a:r>
            <a:endParaRPr lang="en-US" dirty="0" smtClean="0"/>
          </a:p>
          <a:p>
            <a:pPr>
              <a:buNone/>
            </a:pPr>
            <a:endParaRPr lang="en-US" dirty="0" smtClean="0"/>
          </a:p>
          <a:p>
            <a:r>
              <a:rPr lang="en-US" dirty="0" smtClean="0"/>
              <a:t>Describe what you learned about the 3 Ps from the cultural experience you described in your essay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Presentation</a:t>
            </a:r>
            <a:endParaRPr lang="en-US" b="1" dirty="0"/>
          </a:p>
        </p:txBody>
      </p:sp>
      <p:sp>
        <p:nvSpPr>
          <p:cNvPr id="3" name="Content Placeholder 2"/>
          <p:cNvSpPr>
            <a:spLocks noGrp="1"/>
          </p:cNvSpPr>
          <p:nvPr>
            <p:ph idx="1"/>
          </p:nvPr>
        </p:nvSpPr>
        <p:spPr/>
        <p:txBody>
          <a:bodyPr/>
          <a:lstStyle/>
          <a:p>
            <a:r>
              <a:rPr lang="en-US" dirty="0" smtClean="0"/>
              <a:t>Describe how the experience transformed  the way you view yourself</a:t>
            </a:r>
          </a:p>
          <a:p>
            <a:r>
              <a:rPr lang="en-US" dirty="0" smtClean="0"/>
              <a:t>Describe how the experience transformed your cultural perspectives</a:t>
            </a:r>
          </a:p>
          <a:p>
            <a:r>
              <a:rPr lang="en-US" dirty="0" smtClean="0"/>
              <a:t>Outline your plan for continuing growth of the TL and target culture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Three Ps	</a:t>
            </a:r>
            <a:endParaRPr lang="en-US" b="1" dirty="0"/>
          </a:p>
        </p:txBody>
      </p:sp>
      <p:sp>
        <p:nvSpPr>
          <p:cNvPr id="3" name="Content Placeholder 2"/>
          <p:cNvSpPr>
            <a:spLocks noGrp="1"/>
          </p:cNvSpPr>
          <p:nvPr>
            <p:ph idx="1"/>
          </p:nvPr>
        </p:nvSpPr>
        <p:spPr/>
        <p:txBody>
          <a:bodyPr/>
          <a:lstStyle/>
          <a:p>
            <a:r>
              <a:rPr lang="en-US" sz="3600" b="1" i="1" dirty="0" smtClean="0"/>
              <a:t>P</a:t>
            </a:r>
            <a:r>
              <a:rPr lang="en-US" b="1" i="1" dirty="0" smtClean="0"/>
              <a:t>ractices:</a:t>
            </a:r>
            <a:r>
              <a:rPr lang="en-US" dirty="0" smtClean="0"/>
              <a:t> the patterns of behavior accepted by a society; they represent knowledge of “what to do when and where (how individuals address each other, the social pecking order, the use of space, gestures, mealtime etiquette)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Three Ps</a:t>
            </a:r>
            <a:endParaRPr lang="en-US" dirty="0"/>
          </a:p>
        </p:txBody>
      </p:sp>
      <p:sp>
        <p:nvSpPr>
          <p:cNvPr id="3" name="Content Placeholder 2"/>
          <p:cNvSpPr>
            <a:spLocks noGrp="1"/>
          </p:cNvSpPr>
          <p:nvPr>
            <p:ph idx="1"/>
          </p:nvPr>
        </p:nvSpPr>
        <p:spPr/>
        <p:txBody>
          <a:bodyPr/>
          <a:lstStyle/>
          <a:p>
            <a:pPr>
              <a:buNone/>
            </a:pPr>
            <a:r>
              <a:rPr lang="en-US" dirty="0"/>
              <a:t>	</a:t>
            </a:r>
            <a:r>
              <a:rPr lang="en-US" sz="3600" b="1" i="1" dirty="0" smtClean="0"/>
              <a:t>P</a:t>
            </a:r>
            <a:r>
              <a:rPr lang="en-US" b="1" i="1" dirty="0" smtClean="0"/>
              <a:t>roducts</a:t>
            </a:r>
            <a:r>
              <a:rPr lang="en-US" i="1" dirty="0" smtClean="0"/>
              <a:t>:</a:t>
            </a:r>
            <a:r>
              <a:rPr lang="en-US" dirty="0" smtClean="0"/>
              <a:t> things created by members of the culture, both tangible (a house, a painting, an eating utensil, a piece of literature) and intangible (a system of education, a ritual, an oral tale, a dance)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Three Ps	</a:t>
            </a:r>
            <a:endParaRPr lang="en-US" dirty="0"/>
          </a:p>
        </p:txBody>
      </p:sp>
      <p:sp>
        <p:nvSpPr>
          <p:cNvPr id="3" name="Content Placeholder 2"/>
          <p:cNvSpPr>
            <a:spLocks noGrp="1"/>
          </p:cNvSpPr>
          <p:nvPr>
            <p:ph idx="1"/>
          </p:nvPr>
        </p:nvSpPr>
        <p:spPr/>
        <p:txBody>
          <a:bodyPr/>
          <a:lstStyle/>
          <a:p>
            <a:r>
              <a:rPr lang="en-US" sz="3600" b="1" i="1" dirty="0" smtClean="0"/>
              <a:t>P</a:t>
            </a:r>
            <a:r>
              <a:rPr lang="en-US" b="1" i="1" dirty="0" smtClean="0"/>
              <a:t>erspectives:</a:t>
            </a:r>
            <a:r>
              <a:rPr lang="en-US" dirty="0" smtClean="0"/>
              <a:t> traditional ideas, attitudes, meanings, and values of members of that society (social hierarchy).  Note that some perspectives have been lost even though there may be practices and products reflected of that former perspective.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Culture Paradigm</a:t>
            </a:r>
            <a:endParaRPr lang="en-US" dirty="0"/>
          </a:p>
        </p:txBody>
      </p:sp>
      <p:sp>
        <p:nvSpPr>
          <p:cNvPr id="3" name="Content Placeholder 2"/>
          <p:cNvSpPr>
            <a:spLocks noGrp="1"/>
          </p:cNvSpPr>
          <p:nvPr>
            <p:ph idx="1"/>
          </p:nvPr>
        </p:nvSpPr>
        <p:spPr>
          <a:xfrm>
            <a:off x="1219200" y="1524000"/>
            <a:ext cx="7010400" cy="4876800"/>
          </a:xfrm>
        </p:spPr>
        <p:txBody>
          <a:bodyPr/>
          <a:lstStyle/>
          <a:p>
            <a:pPr algn="ctr">
              <a:buNone/>
            </a:pPr>
            <a:r>
              <a:rPr lang="en-US" b="1" dirty="0" smtClean="0"/>
              <a:t>Perspectives</a:t>
            </a:r>
          </a:p>
          <a:p>
            <a:pPr algn="ctr">
              <a:buNone/>
            </a:pPr>
            <a:r>
              <a:rPr lang="en-US" sz="2000" dirty="0" smtClean="0"/>
              <a:t>Meanings, attitudes, values, ideas</a:t>
            </a:r>
          </a:p>
          <a:p>
            <a:pPr>
              <a:buNone/>
            </a:pPr>
            <a:endParaRPr lang="en-US" sz="2000" dirty="0"/>
          </a:p>
          <a:p>
            <a:pPr>
              <a:buNone/>
            </a:pPr>
            <a:endParaRPr lang="en-US" sz="2000" b="1" dirty="0" smtClean="0"/>
          </a:p>
          <a:p>
            <a:pPr>
              <a:buNone/>
            </a:pPr>
            <a:r>
              <a:rPr lang="en-US" sz="2000" b="1" dirty="0" smtClean="0"/>
              <a:t>Practices				Products</a:t>
            </a:r>
          </a:p>
          <a:p>
            <a:pPr>
              <a:buNone/>
            </a:pPr>
            <a:r>
              <a:rPr lang="en-US" sz="2000" dirty="0" smtClean="0"/>
              <a:t>Patterns of social interaction		Books</a:t>
            </a:r>
          </a:p>
          <a:p>
            <a:pPr>
              <a:buNone/>
            </a:pPr>
            <a:r>
              <a:rPr lang="en-US" sz="2000" dirty="0"/>
              <a:t>	</a:t>
            </a:r>
            <a:r>
              <a:rPr lang="en-US" sz="2000" dirty="0" smtClean="0"/>
              <a:t>					tools</a:t>
            </a:r>
          </a:p>
          <a:p>
            <a:pPr>
              <a:buNone/>
            </a:pPr>
            <a:r>
              <a:rPr lang="en-US" sz="2000" dirty="0"/>
              <a:t>	</a:t>
            </a:r>
            <a:r>
              <a:rPr lang="en-US" sz="2000" dirty="0" smtClean="0"/>
              <a:t>					food</a:t>
            </a:r>
          </a:p>
          <a:p>
            <a:pPr>
              <a:buNone/>
            </a:pPr>
            <a:r>
              <a:rPr lang="en-US" sz="2000" dirty="0"/>
              <a:t>	</a:t>
            </a:r>
            <a:r>
              <a:rPr lang="en-US" sz="2000" dirty="0" smtClean="0"/>
              <a:t>					music</a:t>
            </a:r>
          </a:p>
          <a:p>
            <a:pPr>
              <a:buNone/>
            </a:pPr>
            <a:r>
              <a:rPr lang="en-US" sz="2000" dirty="0"/>
              <a:t>	</a:t>
            </a:r>
            <a:r>
              <a:rPr lang="en-US" sz="2000" dirty="0" smtClean="0"/>
              <a:t>					laws</a:t>
            </a:r>
          </a:p>
          <a:p>
            <a:pPr>
              <a:buNone/>
            </a:pPr>
            <a:r>
              <a:rPr lang="en-US" sz="2000" dirty="0"/>
              <a:t>	</a:t>
            </a:r>
            <a:r>
              <a:rPr lang="en-US" sz="2000" dirty="0" smtClean="0"/>
              <a:t>					games</a:t>
            </a:r>
          </a:p>
          <a:p>
            <a:pPr>
              <a:buNone/>
            </a:pPr>
            <a:r>
              <a:rPr lang="en-US" sz="1800" dirty="0" smtClean="0"/>
              <a:t>Source:  Shrum &amp; Glisan, 2005, </a:t>
            </a:r>
          </a:p>
          <a:p>
            <a:pPr>
              <a:buNone/>
            </a:pPr>
            <a:r>
              <a:rPr lang="en-US" sz="1800" dirty="0" smtClean="0"/>
              <a:t>Teacher’s</a:t>
            </a:r>
            <a:r>
              <a:rPr lang="en-US" sz="1800" dirty="0"/>
              <a:t> </a:t>
            </a:r>
            <a:r>
              <a:rPr lang="en-US" sz="1800" dirty="0" smtClean="0"/>
              <a:t>Handbook, 3</a:t>
            </a:r>
            <a:r>
              <a:rPr lang="en-US" sz="1800" baseline="30000" dirty="0" smtClean="0"/>
              <a:t>rd</a:t>
            </a:r>
            <a:r>
              <a:rPr lang="en-US" sz="1800" dirty="0" smtClean="0"/>
              <a:t> ed. </a:t>
            </a:r>
            <a:endParaRPr lang="en-US" sz="1800" dirty="0"/>
          </a:p>
        </p:txBody>
      </p:sp>
      <p:cxnSp>
        <p:nvCxnSpPr>
          <p:cNvPr id="17" name="Straight Connector 16"/>
          <p:cNvCxnSpPr/>
          <p:nvPr/>
        </p:nvCxnSpPr>
        <p:spPr>
          <a:xfrm rot="10800000" flipV="1">
            <a:off x="1905000" y="2514600"/>
            <a:ext cx="12192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1905000" y="2514600"/>
            <a:ext cx="1219200" cy="53340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a:xfrm>
            <a:off x="5410200" y="2514600"/>
            <a:ext cx="1371600" cy="53340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a:off x="3276600" y="3352800"/>
            <a:ext cx="24384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
            </a:r>
            <a:br>
              <a:rPr lang="en-US" sz="2800" dirty="0" smtClean="0"/>
            </a:br>
            <a:r>
              <a:rPr lang="en-US" sz="2800" b="1" dirty="0" smtClean="0"/>
              <a:t>Kluckhohn Values Orientation Method</a:t>
            </a:r>
            <a:r>
              <a:rPr lang="en-US" b="1" dirty="0" smtClean="0"/>
              <a:t/>
            </a:r>
            <a:br>
              <a:rPr lang="en-US" b="1" dirty="0" smtClean="0"/>
            </a:br>
            <a:endParaRPr lang="en-US" b="1" dirty="0"/>
          </a:p>
        </p:txBody>
      </p:sp>
      <p:sp>
        <p:nvSpPr>
          <p:cNvPr id="3" name="Content Placeholder 2"/>
          <p:cNvSpPr>
            <a:spLocks noGrp="1"/>
          </p:cNvSpPr>
          <p:nvPr>
            <p:ph idx="1"/>
          </p:nvPr>
        </p:nvSpPr>
        <p:spPr/>
        <p:txBody>
          <a:bodyPr/>
          <a:lstStyle/>
          <a:p>
            <a:pPr>
              <a:buNone/>
            </a:pPr>
            <a:r>
              <a:rPr lang="en-US" sz="2400" dirty="0" smtClean="0"/>
              <a:t>Five basic concerns common to</a:t>
            </a:r>
          </a:p>
          <a:p>
            <a:pPr>
              <a:buNone/>
            </a:pPr>
            <a:r>
              <a:rPr lang="en-US" sz="2400" dirty="0" smtClean="0"/>
              <a:t>all human beings</a:t>
            </a:r>
            <a:r>
              <a:rPr lang="en-US" dirty="0" smtClean="0"/>
              <a:t>	</a:t>
            </a:r>
          </a:p>
          <a:p>
            <a:pPr marL="457200" indent="-457200">
              <a:buFont typeface="+mj-lt"/>
              <a:buAutoNum type="arabicPeriod"/>
            </a:pPr>
            <a:r>
              <a:rPr lang="en-US" sz="2400" dirty="0" smtClean="0"/>
              <a:t>What is a person’s assessment of innate human nature (perception of self and others)?</a:t>
            </a:r>
          </a:p>
          <a:p>
            <a:pPr marL="457200" indent="-457200">
              <a:buFont typeface="+mj-lt"/>
              <a:buAutoNum type="arabicPeriod"/>
            </a:pPr>
            <a:r>
              <a:rPr lang="en-US" sz="2400" dirty="0" smtClean="0"/>
              <a:t>What is a person’s relation to nature (world view)?</a:t>
            </a:r>
          </a:p>
          <a:p>
            <a:pPr marL="457200" indent="-457200">
              <a:buFont typeface="+mj-lt"/>
              <a:buAutoNum type="arabicPeriod"/>
            </a:pPr>
            <a:r>
              <a:rPr lang="en-US" sz="2400" dirty="0" smtClean="0"/>
              <a:t>What is a person’s temporal focus of life (temporal orientation)?</a:t>
            </a:r>
          </a:p>
          <a:p>
            <a:endParaRPr lang="en-US" dirty="0"/>
          </a:p>
        </p:txBody>
      </p:sp>
    </p:spTree>
  </p:cSld>
  <p:clrMapOvr>
    <a:masterClrMapping/>
  </p:clrMapOvr>
</p:sld>
</file>

<file path=ppt/theme/theme1.xml><?xml version="1.0" encoding="utf-8"?>
<a:theme xmlns:a="http://schemas.openxmlformats.org/drawingml/2006/main" name="Stack of books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 of books design template</Template>
  <TotalTime>86</TotalTime>
  <Words>321</Words>
  <Application>Microsoft Office PowerPoint</Application>
  <PresentationFormat>On-screen Show (4:3)</PresentationFormat>
  <Paragraphs>78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Stack of books design template</vt:lpstr>
      <vt:lpstr>Preparing the Culture Presentation</vt:lpstr>
      <vt:lpstr>The Presentation </vt:lpstr>
      <vt:lpstr>The Presentation</vt:lpstr>
      <vt:lpstr>The Presentation</vt:lpstr>
      <vt:lpstr>The Three Ps </vt:lpstr>
      <vt:lpstr>The Three Ps</vt:lpstr>
      <vt:lpstr>The Three Ps </vt:lpstr>
      <vt:lpstr>The Culture Paradigm</vt:lpstr>
      <vt:lpstr> Kluckhohn Values Orientation Method </vt:lpstr>
      <vt:lpstr>Kluckhohn Values Orientation Method</vt:lpstr>
      <vt:lpstr>Kluckhohn Values Orientation Method</vt:lpstr>
      <vt:lpstr>Tips for the PPT</vt:lpstr>
    </vt:vector>
  </TitlesOfParts>
  <Company>College of Education &amp; Health Professions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Freddie Bowles</dc:creator>
  <cp:lastModifiedBy>Eb</cp:lastModifiedBy>
  <cp:revision>25</cp:revision>
  <dcterms:created xsi:type="dcterms:W3CDTF">2010-03-03T19:14:22Z</dcterms:created>
  <dcterms:modified xsi:type="dcterms:W3CDTF">2013-08-27T03:26:33Z</dcterms:modified>
</cp:coreProperties>
</file>