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9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5179490-25C9-46BD-9223-B69AB7EEFD13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8B83AB7-B68C-4824-B277-AF4769BF28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CL78fdsl6Y" TargetMode="Externa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Martin_von_Tours" TargetMode="External"/><Relationship Id="rId13" Type="http://schemas.openxmlformats.org/officeDocument/2006/relationships/hyperlink" Target="http://de.wikipedia.org/wiki/Martinstag" TargetMode="External"/><Relationship Id="rId3" Type="http://schemas.openxmlformats.org/officeDocument/2006/relationships/hyperlink" Target="http://www.youtube.com/watch?v=K-C5fogDSK4" TargetMode="External"/><Relationship Id="rId7" Type="http://schemas.openxmlformats.org/officeDocument/2006/relationships/hyperlink" Target="http://de.wikipedia.org/wiki/Gebotener_Gedenktag" TargetMode="External"/><Relationship Id="rId12" Type="http://schemas.openxmlformats.org/officeDocument/2006/relationships/hyperlink" Target="http://de.wikipedia.org/wiki/Martinssingen" TargetMode="External"/><Relationship Id="rId2" Type="http://schemas.openxmlformats.org/officeDocument/2006/relationships/hyperlink" Target="http://www.youtube.com/watch?v=dt3E0cy-Al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.wikipedia.org/wiki/Altbayern" TargetMode="External"/><Relationship Id="rId11" Type="http://schemas.openxmlformats.org/officeDocument/2006/relationships/hyperlink" Target="http://de.wikipedia.org/wiki/Brauch" TargetMode="External"/><Relationship Id="rId5" Type="http://schemas.openxmlformats.org/officeDocument/2006/relationships/hyperlink" Target="http://de.wikipedia.org/wiki/11._November" TargetMode="External"/><Relationship Id="rId10" Type="http://schemas.openxmlformats.org/officeDocument/2006/relationships/hyperlink" Target="http://de.wikipedia.org/wiki/Mitteleuropa" TargetMode="External"/><Relationship Id="rId4" Type="http://schemas.openxmlformats.org/officeDocument/2006/relationships/hyperlink" Target="https://www.youtube.com/watch?v=TrXB5rqnCOQ" TargetMode="External"/><Relationship Id="rId9" Type="http://schemas.openxmlformats.org/officeDocument/2006/relationships/hyperlink" Target="http://de.wikipedia.org/wiki/39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8DaNdzuPnw" TargetMode="External"/><Relationship Id="rId2" Type="http://schemas.openxmlformats.org/officeDocument/2006/relationships/hyperlink" Target="http://www.youtube.com/watch?v=beKr-kMOPl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gFUH2I8Yu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133600"/>
          </a:xfrm>
        </p:spPr>
        <p:txBody>
          <a:bodyPr/>
          <a:lstStyle/>
          <a:p>
            <a:r>
              <a:rPr lang="en-US" b="1" dirty="0" smtClean="0"/>
              <a:t>Presentation</a:t>
            </a:r>
          </a:p>
          <a:p>
            <a:r>
              <a:rPr lang="en-US" b="1" dirty="0" smtClean="0"/>
              <a:t>Attention</a:t>
            </a:r>
          </a:p>
          <a:p>
            <a:r>
              <a:rPr lang="en-US" b="1" dirty="0" smtClean="0"/>
              <a:t>Co-construction</a:t>
            </a:r>
          </a:p>
          <a:p>
            <a:r>
              <a:rPr lang="en-US" b="1" dirty="0" smtClean="0"/>
              <a:t>Extension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PACE: Introducing Form through Story-Based Lessons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Wichitige</a:t>
            </a:r>
            <a:r>
              <a:rPr lang="en-US" dirty="0" smtClean="0"/>
              <a:t> </a:t>
            </a:r>
            <a:r>
              <a:rPr lang="en-US" dirty="0" err="1" smtClean="0"/>
              <a:t>Vokabeln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Die </a:t>
            </a:r>
            <a:r>
              <a:rPr lang="en-US" dirty="0" err="1" smtClean="0"/>
              <a:t>Laterne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Die Sterne  </a:t>
            </a:r>
            <a:r>
              <a:rPr lang="en-US" dirty="0" err="1" smtClean="0"/>
              <a:t>leuchten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Der</a:t>
            </a:r>
            <a:r>
              <a:rPr lang="en-US" dirty="0" smtClean="0"/>
              <a:t> Hahn </a:t>
            </a:r>
            <a:r>
              <a:rPr lang="en-US" dirty="0" err="1" smtClean="0"/>
              <a:t>kräht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Die Katz </a:t>
            </a:r>
            <a:r>
              <a:rPr lang="en-US" dirty="0" err="1" smtClean="0"/>
              <a:t>miaut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 descr="C:\Documents and Settings\fbowles\Local Settings\Temporary Internet Files\Content.IE5\XJMNFUGQ\MP90038477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066800"/>
            <a:ext cx="2667000" cy="1524000"/>
          </a:xfrm>
          <a:prstGeom prst="rect">
            <a:avLst/>
          </a:prstGeom>
          <a:noFill/>
        </p:spPr>
      </p:pic>
      <p:pic>
        <p:nvPicPr>
          <p:cNvPr id="1028" name="Picture 4" descr="C:\Documents and Settings\fbowles\Local Settings\Temporary Internet Files\Content.IE5\PBS0VVFQ\MC90023936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133600"/>
            <a:ext cx="1729130" cy="1682496"/>
          </a:xfrm>
          <a:prstGeom prst="rect">
            <a:avLst/>
          </a:prstGeom>
          <a:noFill/>
        </p:spPr>
      </p:pic>
      <p:pic>
        <p:nvPicPr>
          <p:cNvPr id="1029" name="Picture 5" descr="C:\Documents and Settings\fbowles\Local Settings\Temporary Internet Files\Content.IE5\YDOLAGTW\MC90044141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3048000"/>
            <a:ext cx="1822450" cy="1822450"/>
          </a:xfrm>
          <a:prstGeom prst="rect">
            <a:avLst/>
          </a:prstGeom>
          <a:noFill/>
        </p:spPr>
      </p:pic>
      <p:pic>
        <p:nvPicPr>
          <p:cNvPr id="1032" name="Picture 8" descr="C:\Documents and Settings\fbowles\Local Settings\Temporary Internet Files\Content.IE5\QB5UNK8K\MC90043816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4495800"/>
            <a:ext cx="1482725" cy="187642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60361" y="6372225"/>
            <a:ext cx="45636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www.youtube.com/watch?v=VCL78fdsl6Y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 </a:t>
            </a:r>
            <a:r>
              <a:rPr lang="en-US" dirty="0" err="1" smtClean="0"/>
              <a:t>ist</a:t>
            </a:r>
            <a:r>
              <a:rPr lang="en-US" dirty="0" smtClean="0"/>
              <a:t> St. </a:t>
            </a:r>
            <a:r>
              <a:rPr lang="en-US" dirty="0" err="1" smtClean="0"/>
              <a:t>Martinstag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www.youtube.com/watch?v=dt3E0cy-AlU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www.youtube.com/watch?v=K-C5fogDSK4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www.youtube.com/watch?v=TrXB5rqnCOQ</a:t>
            </a:r>
            <a:endParaRPr lang="en-US" dirty="0" smtClean="0"/>
          </a:p>
          <a:p>
            <a:pPr>
              <a:buNone/>
            </a:pPr>
            <a:r>
              <a:rPr lang="de-DE" dirty="0" smtClean="0"/>
              <a:t>Der </a:t>
            </a:r>
            <a:r>
              <a:rPr lang="de-DE" b="1" dirty="0" smtClean="0"/>
              <a:t>Martinstag</a:t>
            </a:r>
            <a:r>
              <a:rPr lang="de-DE" dirty="0" smtClean="0"/>
              <a:t> am </a:t>
            </a:r>
            <a:r>
              <a:rPr lang="de-DE" dirty="0" smtClean="0">
                <a:hlinkClick r:id="rId5" tooltip="11. November"/>
              </a:rPr>
              <a:t>11. November</a:t>
            </a:r>
            <a:r>
              <a:rPr lang="de-DE" dirty="0" smtClean="0"/>
              <a:t> (in </a:t>
            </a:r>
            <a:r>
              <a:rPr lang="de-DE" dirty="0" smtClean="0">
                <a:hlinkClick r:id="rId6" tooltip="Altbayern"/>
              </a:rPr>
              <a:t>Altbayern</a:t>
            </a:r>
            <a:r>
              <a:rPr lang="de-DE" dirty="0" smtClean="0"/>
              <a:t> und Österreich auch </a:t>
            </a:r>
            <a:r>
              <a:rPr lang="de-DE" b="1" dirty="0" smtClean="0"/>
              <a:t>Martini</a:t>
            </a:r>
            <a:r>
              <a:rPr lang="de-DE" dirty="0" smtClean="0"/>
              <a:t>) ist der </a:t>
            </a:r>
            <a:r>
              <a:rPr lang="de-DE" dirty="0" smtClean="0">
                <a:hlinkClick r:id="rId7" tooltip="Gebotener Gedenktag"/>
              </a:rPr>
              <a:t>Gedenktag</a:t>
            </a:r>
            <a:r>
              <a:rPr lang="de-DE" dirty="0" smtClean="0"/>
              <a:t> des Heiligen </a:t>
            </a:r>
            <a:r>
              <a:rPr lang="de-DE" dirty="0" smtClean="0">
                <a:hlinkClick r:id="rId8" tooltip="Martin von Tours"/>
              </a:rPr>
              <a:t>Martin von Tours</a:t>
            </a:r>
            <a:r>
              <a:rPr lang="de-DE" dirty="0" smtClean="0"/>
              <a:t>. </a:t>
            </a:r>
            <a:r>
              <a:rPr lang="de-DE" dirty="0"/>
              <a:t>Das Datum ist von Martins Grablegung am 11. November </a:t>
            </a:r>
            <a:r>
              <a:rPr lang="de-DE" dirty="0">
                <a:hlinkClick r:id="rId9" tooltip="397"/>
              </a:rPr>
              <a:t>397</a:t>
            </a:r>
            <a:r>
              <a:rPr lang="de-DE" dirty="0"/>
              <a:t> </a:t>
            </a:r>
            <a:r>
              <a:rPr lang="de-DE" dirty="0" smtClean="0"/>
              <a:t>abgeleitet. Er ist in </a:t>
            </a:r>
            <a:r>
              <a:rPr lang="de-DE" dirty="0" smtClean="0">
                <a:hlinkClick r:id="rId10" tooltip="Mitteleuropa"/>
              </a:rPr>
              <a:t>Mitteleuropa</a:t>
            </a:r>
            <a:r>
              <a:rPr lang="de-DE" dirty="0" smtClean="0"/>
              <a:t> von zahlreichen </a:t>
            </a:r>
            <a:r>
              <a:rPr lang="de-DE" dirty="0" smtClean="0">
                <a:hlinkClick r:id="rId11" tooltip="Brauch"/>
              </a:rPr>
              <a:t>Bräuchen</a:t>
            </a:r>
            <a:r>
              <a:rPr lang="de-DE" dirty="0" smtClean="0"/>
              <a:t> geprägt, darunter das Martinsgansessen, der Martinszug und das </a:t>
            </a:r>
            <a:r>
              <a:rPr lang="de-DE" dirty="0" smtClean="0">
                <a:hlinkClick r:id="rId12" tooltip="Martinssingen"/>
              </a:rPr>
              <a:t>Martinssingen</a:t>
            </a:r>
            <a:r>
              <a:rPr lang="de-DE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13"/>
              </a:rPr>
              <a:t>http://de.wikipedia.org/wiki/Martinstag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St. </a:t>
            </a:r>
            <a:r>
              <a:rPr lang="en-US" dirty="0" err="1" smtClean="0"/>
              <a:t>Martinstag</a:t>
            </a:r>
            <a:r>
              <a:rPr lang="en-US" dirty="0" smtClean="0"/>
              <a:t>, den 11.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http://www.youtube.com/watch?v=beKr-kMOPlA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www.youtube.com/watch?v=V8DaNdzuPnw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meiner</a:t>
            </a:r>
            <a:r>
              <a:rPr lang="en-US" dirty="0" smtClean="0"/>
              <a:t> </a:t>
            </a:r>
            <a:r>
              <a:rPr lang="en-US" dirty="0" err="1" smtClean="0"/>
              <a:t>Laterne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</a:t>
            </a:r>
            <a:r>
              <a:rPr lang="en-US" dirty="0" smtClean="0"/>
              <a:t>'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meiner</a:t>
            </a:r>
            <a:r>
              <a:rPr lang="en-US" dirty="0" smtClean="0"/>
              <a:t> </a:t>
            </a:r>
            <a:r>
              <a:rPr lang="en-US" dirty="0" err="1" smtClean="0"/>
              <a:t>Laterne</a:t>
            </a:r>
            <a:endParaRPr lang="en-US" dirty="0" smtClean="0"/>
          </a:p>
          <a:p>
            <a:r>
              <a:rPr lang="en-US" dirty="0" smtClean="0"/>
              <a:t>Und </a:t>
            </a:r>
            <a:r>
              <a:rPr lang="en-US" dirty="0" err="1" smtClean="0"/>
              <a:t>meine</a:t>
            </a:r>
            <a:r>
              <a:rPr lang="en-US" dirty="0" smtClean="0"/>
              <a:t> </a:t>
            </a:r>
            <a:r>
              <a:rPr lang="en-US" dirty="0" err="1" smtClean="0"/>
              <a:t>Laterne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mir.</a:t>
            </a:r>
          </a:p>
          <a:p>
            <a:r>
              <a:rPr lang="en-US" dirty="0" smtClean="0"/>
              <a:t>Dort oben </a:t>
            </a:r>
            <a:r>
              <a:rPr lang="en-US" dirty="0" err="1" smtClean="0"/>
              <a:t>leuchten</a:t>
            </a:r>
            <a:r>
              <a:rPr lang="en-US" dirty="0" smtClean="0"/>
              <a:t> die Sterne,</a:t>
            </a:r>
          </a:p>
          <a:p>
            <a:r>
              <a:rPr lang="en-US" dirty="0" err="1" smtClean="0"/>
              <a:t>Hier</a:t>
            </a:r>
            <a:r>
              <a:rPr lang="en-US" dirty="0" smtClean="0"/>
              <a:t> unten,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leuchten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Der</a:t>
            </a:r>
            <a:r>
              <a:rPr lang="en-US" dirty="0" smtClean="0"/>
              <a:t> Hahn,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kräht</a:t>
            </a:r>
            <a:r>
              <a:rPr lang="en-US" dirty="0" smtClean="0"/>
              <a:t>, die Katz </a:t>
            </a:r>
            <a:r>
              <a:rPr lang="en-US" dirty="0" err="1" smtClean="0"/>
              <a:t>miaut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Rabimmel</a:t>
            </a:r>
            <a:r>
              <a:rPr lang="en-US" dirty="0" smtClean="0"/>
              <a:t>, </a:t>
            </a:r>
            <a:r>
              <a:rPr lang="en-US" dirty="0" err="1" smtClean="0"/>
              <a:t>rabammel</a:t>
            </a:r>
            <a:r>
              <a:rPr lang="en-US" dirty="0" smtClean="0"/>
              <a:t>, </a:t>
            </a:r>
            <a:r>
              <a:rPr lang="en-US" dirty="0" err="1" smtClean="0"/>
              <a:t>rabum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Der</a:t>
            </a:r>
            <a:r>
              <a:rPr lang="en-US" dirty="0" smtClean="0"/>
              <a:t> Hahn,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kräht</a:t>
            </a:r>
            <a:r>
              <a:rPr lang="en-US" dirty="0" smtClean="0"/>
              <a:t>, die Katz </a:t>
            </a:r>
            <a:r>
              <a:rPr lang="en-US" dirty="0" err="1" smtClean="0"/>
              <a:t>miaut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Rabimmel</a:t>
            </a:r>
            <a:r>
              <a:rPr lang="en-US" dirty="0" smtClean="0"/>
              <a:t>, </a:t>
            </a:r>
            <a:r>
              <a:rPr lang="en-US" dirty="0" err="1" smtClean="0"/>
              <a:t>rabammel</a:t>
            </a:r>
            <a:r>
              <a:rPr lang="en-US" dirty="0" smtClean="0"/>
              <a:t>, </a:t>
            </a:r>
            <a:r>
              <a:rPr lang="en-US" dirty="0" err="1" smtClean="0"/>
              <a:t>rabum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www.youtube.com/watch?v=ngFUH2I8Yuc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wem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was </a:t>
            </a:r>
            <a:r>
              <a:rPr lang="en-US" dirty="0" err="1" smtClean="0"/>
              <a:t>gehst</a:t>
            </a:r>
            <a:r>
              <a:rPr lang="en-US" dirty="0" smtClean="0"/>
              <a:t> du?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meiner</a:t>
            </a:r>
            <a:r>
              <a:rPr lang="en-US" dirty="0" smtClean="0"/>
              <a:t> </a:t>
            </a:r>
            <a:r>
              <a:rPr lang="en-US" dirty="0" err="1" smtClean="0"/>
              <a:t>Laterne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Sterne.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 </a:t>
            </a:r>
            <a:r>
              <a:rPr lang="en-US" dirty="0" err="1" smtClean="0"/>
              <a:t>Familie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Katz.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meinem</a:t>
            </a:r>
            <a:r>
              <a:rPr lang="en-US" dirty="0" smtClean="0"/>
              <a:t> Hahn.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  </a:t>
            </a:r>
            <a:r>
              <a:rPr lang="en-US" dirty="0" err="1" smtClean="0"/>
              <a:t>Hund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 ______  Freund.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Lehrer.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</a:t>
            </a:r>
            <a:r>
              <a:rPr lang="en-US" dirty="0" err="1" smtClean="0"/>
              <a:t>Licht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meinen</a:t>
            </a:r>
            <a:r>
              <a:rPr lang="en-US" dirty="0" smtClean="0"/>
              <a:t> </a:t>
            </a:r>
            <a:r>
              <a:rPr lang="en-US" dirty="0" err="1" smtClean="0"/>
              <a:t>Freunden</a:t>
            </a:r>
            <a:endParaRPr lang="en-US" dirty="0" smtClean="0"/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gehe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</a:t>
            </a:r>
            <a:r>
              <a:rPr lang="en-US" dirty="0" err="1" smtClean="0"/>
              <a:t>Haustieren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2F1EE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158</TotalTime>
  <Words>198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PACE: Introducing Form through Story-Based Lessons</vt:lpstr>
      <vt:lpstr>Wichitige Vokabeln</vt:lpstr>
      <vt:lpstr>Was ist St. Martinstag?</vt:lpstr>
      <vt:lpstr>St. Martinstag, den 11. November</vt:lpstr>
      <vt:lpstr>Ich geh mit meiner Laterne</vt:lpstr>
      <vt:lpstr>Mit wem oder was gehst du?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PACE: Introducing Form through Story-Based Lessons</dc:title>
  <dc:creator>Freddie Bowles</dc:creator>
  <cp:lastModifiedBy>Eb</cp:lastModifiedBy>
  <cp:revision>12</cp:revision>
  <dcterms:created xsi:type="dcterms:W3CDTF">2011-11-11T15:05:48Z</dcterms:created>
  <dcterms:modified xsi:type="dcterms:W3CDTF">2014-10-07T16:17:03Z</dcterms:modified>
</cp:coreProperties>
</file>